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25199975" cy="32399288"/>
  <p:notesSz cx="6858000" cy="9144000"/>
  <p:defaultTextStyle>
    <a:defPPr>
      <a:defRPr lang="tr-TR"/>
    </a:defPPr>
    <a:lvl1pPr marL="0" algn="l" defTabSz="2764688" rtl="0" eaLnBrk="1" latinLnBrk="0" hangingPunct="1">
      <a:defRPr sz="5442" kern="1200">
        <a:solidFill>
          <a:schemeClr val="tx1"/>
        </a:solidFill>
        <a:latin typeface="+mn-lt"/>
        <a:ea typeface="+mn-ea"/>
        <a:cs typeface="+mn-cs"/>
      </a:defRPr>
    </a:lvl1pPr>
    <a:lvl2pPr marL="1382344" algn="l" defTabSz="2764688" rtl="0" eaLnBrk="1" latinLnBrk="0" hangingPunct="1">
      <a:defRPr sz="5442" kern="1200">
        <a:solidFill>
          <a:schemeClr val="tx1"/>
        </a:solidFill>
        <a:latin typeface="+mn-lt"/>
        <a:ea typeface="+mn-ea"/>
        <a:cs typeface="+mn-cs"/>
      </a:defRPr>
    </a:lvl2pPr>
    <a:lvl3pPr marL="2764688" algn="l" defTabSz="2764688" rtl="0" eaLnBrk="1" latinLnBrk="0" hangingPunct="1">
      <a:defRPr sz="5442" kern="1200">
        <a:solidFill>
          <a:schemeClr val="tx1"/>
        </a:solidFill>
        <a:latin typeface="+mn-lt"/>
        <a:ea typeface="+mn-ea"/>
        <a:cs typeface="+mn-cs"/>
      </a:defRPr>
    </a:lvl3pPr>
    <a:lvl4pPr marL="4147033" algn="l" defTabSz="2764688" rtl="0" eaLnBrk="1" latinLnBrk="0" hangingPunct="1">
      <a:defRPr sz="5442" kern="1200">
        <a:solidFill>
          <a:schemeClr val="tx1"/>
        </a:solidFill>
        <a:latin typeface="+mn-lt"/>
        <a:ea typeface="+mn-ea"/>
        <a:cs typeface="+mn-cs"/>
      </a:defRPr>
    </a:lvl4pPr>
    <a:lvl5pPr marL="5529377" algn="l" defTabSz="2764688" rtl="0" eaLnBrk="1" latinLnBrk="0" hangingPunct="1">
      <a:defRPr sz="5442" kern="1200">
        <a:solidFill>
          <a:schemeClr val="tx1"/>
        </a:solidFill>
        <a:latin typeface="+mn-lt"/>
        <a:ea typeface="+mn-ea"/>
        <a:cs typeface="+mn-cs"/>
      </a:defRPr>
    </a:lvl5pPr>
    <a:lvl6pPr marL="6911721" algn="l" defTabSz="2764688" rtl="0" eaLnBrk="1" latinLnBrk="0" hangingPunct="1">
      <a:defRPr sz="5442" kern="1200">
        <a:solidFill>
          <a:schemeClr val="tx1"/>
        </a:solidFill>
        <a:latin typeface="+mn-lt"/>
        <a:ea typeface="+mn-ea"/>
        <a:cs typeface="+mn-cs"/>
      </a:defRPr>
    </a:lvl6pPr>
    <a:lvl7pPr marL="8294065" algn="l" defTabSz="2764688" rtl="0" eaLnBrk="1" latinLnBrk="0" hangingPunct="1">
      <a:defRPr sz="5442" kern="1200">
        <a:solidFill>
          <a:schemeClr val="tx1"/>
        </a:solidFill>
        <a:latin typeface="+mn-lt"/>
        <a:ea typeface="+mn-ea"/>
        <a:cs typeface="+mn-cs"/>
      </a:defRPr>
    </a:lvl7pPr>
    <a:lvl8pPr marL="9676409" algn="l" defTabSz="2764688" rtl="0" eaLnBrk="1" latinLnBrk="0" hangingPunct="1">
      <a:defRPr sz="5442" kern="1200">
        <a:solidFill>
          <a:schemeClr val="tx1"/>
        </a:solidFill>
        <a:latin typeface="+mn-lt"/>
        <a:ea typeface="+mn-ea"/>
        <a:cs typeface="+mn-cs"/>
      </a:defRPr>
    </a:lvl8pPr>
    <a:lvl9pPr marL="11058754" algn="l" defTabSz="2764688" rtl="0" eaLnBrk="1" latinLnBrk="0" hangingPunct="1">
      <a:defRPr sz="5442" kern="1200">
        <a:solidFill>
          <a:schemeClr val="tx1"/>
        </a:solidFill>
        <a:latin typeface="+mn-lt"/>
        <a:ea typeface="+mn-ea"/>
        <a:cs typeface="+mn-cs"/>
      </a:defRPr>
    </a:lvl9pPr>
  </p:defaultTextStyle>
  <p:extLst>
    <p:ext uri="{521415D9-36F7-43E2-AB2F-B90AF26B5E84}">
      <p14:sectionLst xmlns:p14="http://schemas.microsoft.com/office/powerpoint/2010/main" xmlns="">
        <p14:section name="Varsayılan Bölüm" id="{29FBF694-8364-46C1-83F6-73DA7266EC7A}">
          <p14:sldIdLst>
            <p14:sldId id="256"/>
          </p14:sldIdLst>
        </p14:section>
      </p14:sectionLst>
    </p:ext>
    <p:ext uri="{EFAFB233-063F-42B5-8137-9DF3F51BA10A}">
      <p15:sldGuideLst xmlns:p15="http://schemas.microsoft.com/office/powerpoint/2012/main" xmlns="">
        <p15:guide id="1" orient="horz" pos="10205" userDrawn="1">
          <p15:clr>
            <a:srgbClr val="A4A3A4"/>
          </p15:clr>
        </p15:guide>
        <p15:guide id="2" pos="79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615"/>
    <a:srgbClr val="A6252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745"/>
  </p:normalViewPr>
  <p:slideViewPr>
    <p:cSldViewPr snapToGrid="0" snapToObjects="1">
      <p:cViewPr>
        <p:scale>
          <a:sx n="41" d="100"/>
          <a:sy n="41" d="100"/>
        </p:scale>
        <p:origin x="-372" y="5166"/>
      </p:cViewPr>
      <p:guideLst>
        <p:guide orient="horz" pos="10205"/>
        <p:guide pos="7937"/>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yahya%20alharach\Desktop\B&#304;lmselik\rapor%20ibrahim\New%20Microsoft%20Office%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
  <c:chart>
    <c:plotArea>
      <c:layout/>
      <c:barChart>
        <c:barDir val="col"/>
        <c:grouping val="stacked"/>
        <c:ser>
          <c:idx val="0"/>
          <c:order val="0"/>
          <c:spPr>
            <a:solidFill>
              <a:srgbClr val="C00000"/>
            </a:solidFill>
          </c:spPr>
          <c:dPt>
            <c:idx val="1"/>
            <c:spPr>
              <a:solidFill>
                <a:schemeClr val="accent2"/>
              </a:solidFill>
            </c:spPr>
          </c:dPt>
          <c:dPt>
            <c:idx val="2"/>
            <c:spPr>
              <a:solidFill>
                <a:schemeClr val="accent2"/>
              </a:solidFill>
            </c:spPr>
          </c:dPt>
          <c:dPt>
            <c:idx val="6"/>
            <c:spPr>
              <a:solidFill>
                <a:srgbClr val="00B050"/>
              </a:solidFill>
            </c:spPr>
          </c:dPt>
          <c:dPt>
            <c:idx val="7"/>
            <c:spPr>
              <a:solidFill>
                <a:srgbClr val="00B050"/>
              </a:solidFill>
            </c:spPr>
          </c:dPt>
          <c:dPt>
            <c:idx val="8"/>
            <c:spPr>
              <a:solidFill>
                <a:srgbClr val="00B050"/>
              </a:solidFill>
            </c:spPr>
          </c:dPt>
          <c:dPt>
            <c:idx val="9"/>
            <c:spPr>
              <a:solidFill>
                <a:schemeClr val="bg2">
                  <a:lumMod val="50000"/>
                </a:schemeClr>
              </a:solidFill>
            </c:spPr>
          </c:dPt>
          <c:dPt>
            <c:idx val="10"/>
            <c:spPr>
              <a:solidFill>
                <a:schemeClr val="bg2">
                  <a:lumMod val="50000"/>
                </a:schemeClr>
              </a:solidFill>
            </c:spPr>
          </c:dPt>
          <c:dPt>
            <c:idx val="11"/>
            <c:spPr>
              <a:solidFill>
                <a:schemeClr val="bg2">
                  <a:lumMod val="50000"/>
                </a:schemeClr>
              </a:solidFill>
            </c:spPr>
          </c:dPt>
          <c:dPt>
            <c:idx val="12"/>
            <c:spPr>
              <a:solidFill>
                <a:schemeClr val="accent2"/>
              </a:solidFill>
            </c:spPr>
          </c:dPt>
          <c:cat>
            <c:strRef>
              <c:f>Sheet1!$L$1:$L$13</c:f>
              <c:strCache>
                <c:ptCount val="13"/>
                <c:pt idx="0">
                  <c:v>Application month</c:v>
                </c:pt>
                <c:pt idx="1">
                  <c:v>January</c:v>
                </c:pt>
                <c:pt idx="2">
                  <c:v>February</c:v>
                </c:pt>
                <c:pt idx="3">
                  <c:v>March </c:v>
                </c:pt>
                <c:pt idx="4">
                  <c:v>April </c:v>
                </c:pt>
                <c:pt idx="5">
                  <c:v>May </c:v>
                </c:pt>
                <c:pt idx="6">
                  <c:v>June -</c:v>
                </c:pt>
                <c:pt idx="7">
                  <c:v>July </c:v>
                </c:pt>
                <c:pt idx="8">
                  <c:v>August </c:v>
                </c:pt>
                <c:pt idx="9">
                  <c:v>September </c:v>
                </c:pt>
                <c:pt idx="10">
                  <c:v>October </c:v>
                </c:pt>
                <c:pt idx="11">
                  <c:v>November </c:v>
                </c:pt>
                <c:pt idx="12">
                  <c:v>December -</c:v>
                </c:pt>
              </c:strCache>
            </c:strRef>
          </c:cat>
          <c:val>
            <c:numRef>
              <c:f>Sheet1!$M$1:$M$13</c:f>
              <c:numCache>
                <c:formatCode>###0</c:formatCode>
                <c:ptCount val="13"/>
                <c:pt idx="1">
                  <c:v>3</c:v>
                </c:pt>
                <c:pt idx="2">
                  <c:v>4</c:v>
                </c:pt>
                <c:pt idx="3">
                  <c:v>3</c:v>
                </c:pt>
                <c:pt idx="4">
                  <c:v>5</c:v>
                </c:pt>
                <c:pt idx="5">
                  <c:v>6</c:v>
                </c:pt>
                <c:pt idx="6">
                  <c:v>1</c:v>
                </c:pt>
                <c:pt idx="7">
                  <c:v>1</c:v>
                </c:pt>
                <c:pt idx="8">
                  <c:v>1</c:v>
                </c:pt>
                <c:pt idx="9">
                  <c:v>3</c:v>
                </c:pt>
                <c:pt idx="10">
                  <c:v>3</c:v>
                </c:pt>
                <c:pt idx="11">
                  <c:v>3</c:v>
                </c:pt>
                <c:pt idx="12">
                  <c:v>3</c:v>
                </c:pt>
              </c:numCache>
            </c:numRef>
          </c:val>
        </c:ser>
        <c:overlap val="100"/>
        <c:axId val="98013568"/>
        <c:axId val="98015104"/>
      </c:barChart>
      <c:catAx>
        <c:axId val="98013568"/>
        <c:scaling>
          <c:orientation val="minMax"/>
        </c:scaling>
        <c:axPos val="b"/>
        <c:tickLblPos val="nextTo"/>
        <c:crossAx val="98015104"/>
        <c:crosses val="autoZero"/>
        <c:auto val="1"/>
        <c:lblAlgn val="ctr"/>
        <c:lblOffset val="100"/>
      </c:catAx>
      <c:valAx>
        <c:axId val="98015104"/>
        <c:scaling>
          <c:orientation val="minMax"/>
        </c:scaling>
        <c:axPos val="l"/>
        <c:majorGridlines/>
        <c:numFmt formatCode="General" sourceLinked="1"/>
        <c:tickLblPos val="nextTo"/>
        <c:crossAx val="98013568"/>
        <c:crosses val="autoZero"/>
        <c:crossBetween val="between"/>
      </c:valAx>
    </c:plotArea>
    <c:plotVisOnly val="1"/>
  </c:chart>
  <c:spPr>
    <a:ln>
      <a:solidFill>
        <a:srgbClr val="C00000"/>
      </a:solidFill>
    </a:ln>
  </c:spPr>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302386"/>
            <a:ext cx="21419979" cy="11279752"/>
          </a:xfrm>
        </p:spPr>
        <p:txBody>
          <a:bodyPr anchor="b"/>
          <a:lstStyle>
            <a:lvl1pPr algn="ctr">
              <a:defRPr sz="16535"/>
            </a:lvl1pPr>
          </a:lstStyle>
          <a:p>
            <a:r>
              <a:rPr lang="tr-TR"/>
              <a:t>Asıl başlık stilini düzenlemek için tıklayın</a:t>
            </a:r>
            <a:endParaRPr lang="en-US" dirty="0"/>
          </a:p>
        </p:txBody>
      </p:sp>
      <p:sp>
        <p:nvSpPr>
          <p:cNvPr id="3" name="Subtitle 2"/>
          <p:cNvSpPr>
            <a:spLocks noGrp="1"/>
          </p:cNvSpPr>
          <p:nvPr>
            <p:ph type="subTitle" idx="1"/>
          </p:nvPr>
        </p:nvSpPr>
        <p:spPr>
          <a:xfrm>
            <a:off x="3149997" y="17017128"/>
            <a:ext cx="18899981" cy="7822326"/>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602A6A3-54C9-E64B-A7B4-CE0BF5A5B6EA}" type="datetimeFigureOut">
              <a:rPr lang="tr-TR" smtClean="0"/>
              <a:pPr/>
              <a:t>30.05.2021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6E44BF5-53C0-A348-B41A-77E4057D0C45}" type="slidenum">
              <a:rPr lang="tr-TR" smtClean="0"/>
              <a:pPr/>
              <a:t>‹#›</a:t>
            </a:fld>
            <a:endParaRPr lang="tr-TR"/>
          </a:p>
        </p:txBody>
      </p:sp>
    </p:spTree>
    <p:extLst>
      <p:ext uri="{BB962C8B-B14F-4D97-AF65-F5344CB8AC3E}">
        <p14:creationId xmlns:p14="http://schemas.microsoft.com/office/powerpoint/2010/main" xmlns="" val="220196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A602A6A3-54C9-E64B-A7B4-CE0BF5A5B6EA}" type="datetimeFigureOut">
              <a:rPr lang="tr-TR" smtClean="0"/>
              <a:pPr/>
              <a:t>30.05.2021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6E44BF5-53C0-A348-B41A-77E4057D0C45}" type="slidenum">
              <a:rPr lang="tr-TR" smtClean="0"/>
              <a:pPr/>
              <a:t>‹#›</a:t>
            </a:fld>
            <a:endParaRPr lang="tr-TR"/>
          </a:p>
        </p:txBody>
      </p:sp>
    </p:spTree>
    <p:extLst>
      <p:ext uri="{BB962C8B-B14F-4D97-AF65-F5344CB8AC3E}">
        <p14:creationId xmlns:p14="http://schemas.microsoft.com/office/powerpoint/2010/main" xmlns="" val="617679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724962"/>
            <a:ext cx="5433745" cy="27456899"/>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732500" y="1724962"/>
            <a:ext cx="15986234" cy="2745689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A602A6A3-54C9-E64B-A7B4-CE0BF5A5B6EA}" type="datetimeFigureOut">
              <a:rPr lang="tr-TR" smtClean="0"/>
              <a:pPr/>
              <a:t>30.05.2021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6E44BF5-53C0-A348-B41A-77E4057D0C45}" type="slidenum">
              <a:rPr lang="tr-TR" smtClean="0"/>
              <a:pPr/>
              <a:t>‹#›</a:t>
            </a:fld>
            <a:endParaRPr lang="tr-TR"/>
          </a:p>
        </p:txBody>
      </p:sp>
    </p:spTree>
    <p:extLst>
      <p:ext uri="{BB962C8B-B14F-4D97-AF65-F5344CB8AC3E}">
        <p14:creationId xmlns:p14="http://schemas.microsoft.com/office/powerpoint/2010/main" xmlns="" val="1420726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A602A6A3-54C9-E64B-A7B4-CE0BF5A5B6EA}" type="datetimeFigureOut">
              <a:rPr lang="tr-TR" smtClean="0"/>
              <a:pPr/>
              <a:t>30.05.2021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6E44BF5-53C0-A348-B41A-77E4057D0C45}" type="slidenum">
              <a:rPr lang="tr-TR" smtClean="0"/>
              <a:pPr/>
              <a:t>‹#›</a:t>
            </a:fld>
            <a:endParaRPr lang="tr-TR"/>
          </a:p>
        </p:txBody>
      </p:sp>
    </p:spTree>
    <p:extLst>
      <p:ext uri="{BB962C8B-B14F-4D97-AF65-F5344CB8AC3E}">
        <p14:creationId xmlns:p14="http://schemas.microsoft.com/office/powerpoint/2010/main" xmlns="" val="2338819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719375" y="8077332"/>
            <a:ext cx="21734978" cy="13477201"/>
          </a:xfrm>
        </p:spPr>
        <p:txBody>
          <a:bodyPr anchor="b"/>
          <a:lstStyle>
            <a:lvl1pPr>
              <a:defRPr sz="16535"/>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19375" y="21682033"/>
            <a:ext cx="21734978" cy="7087342"/>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A602A6A3-54C9-E64B-A7B4-CE0BF5A5B6EA}" type="datetimeFigureOut">
              <a:rPr lang="tr-TR" smtClean="0"/>
              <a:pPr/>
              <a:t>30.05.2021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6E44BF5-53C0-A348-B41A-77E4057D0C45}" type="slidenum">
              <a:rPr lang="tr-TR" smtClean="0"/>
              <a:pPr/>
              <a:t>‹#›</a:t>
            </a:fld>
            <a:endParaRPr lang="tr-TR"/>
          </a:p>
        </p:txBody>
      </p:sp>
    </p:spTree>
    <p:extLst>
      <p:ext uri="{BB962C8B-B14F-4D97-AF65-F5344CB8AC3E}">
        <p14:creationId xmlns:p14="http://schemas.microsoft.com/office/powerpoint/2010/main" xmlns="" val="150429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732498" y="8624810"/>
            <a:ext cx="10709989" cy="20557051"/>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2757488" y="8624810"/>
            <a:ext cx="10709989" cy="20557051"/>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A602A6A3-54C9-E64B-A7B4-CE0BF5A5B6EA}" type="datetimeFigureOut">
              <a:rPr lang="tr-TR" smtClean="0"/>
              <a:pPr/>
              <a:t>30.05.2021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6E44BF5-53C0-A348-B41A-77E4057D0C45}" type="slidenum">
              <a:rPr lang="tr-TR" smtClean="0"/>
              <a:pPr/>
              <a:t>‹#›</a:t>
            </a:fld>
            <a:endParaRPr lang="tr-TR"/>
          </a:p>
        </p:txBody>
      </p:sp>
    </p:spTree>
    <p:extLst>
      <p:ext uri="{BB962C8B-B14F-4D97-AF65-F5344CB8AC3E}">
        <p14:creationId xmlns:p14="http://schemas.microsoft.com/office/powerpoint/2010/main" xmlns="" val="2019265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735781" y="1724969"/>
            <a:ext cx="21734978" cy="6262365"/>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735783" y="7942328"/>
            <a:ext cx="10660769" cy="3892412"/>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735783" y="11834740"/>
            <a:ext cx="10660769" cy="17407120"/>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12757489" y="7942328"/>
            <a:ext cx="10713272" cy="3892412"/>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12757489" y="11834740"/>
            <a:ext cx="10713272" cy="17407120"/>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A602A6A3-54C9-E64B-A7B4-CE0BF5A5B6EA}" type="datetimeFigureOut">
              <a:rPr lang="tr-TR" smtClean="0"/>
              <a:pPr/>
              <a:t>30.05.2021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6E44BF5-53C0-A348-B41A-77E4057D0C45}" type="slidenum">
              <a:rPr lang="tr-TR" smtClean="0"/>
              <a:pPr/>
              <a:t>‹#›</a:t>
            </a:fld>
            <a:endParaRPr lang="tr-TR"/>
          </a:p>
        </p:txBody>
      </p:sp>
    </p:spTree>
    <p:extLst>
      <p:ext uri="{BB962C8B-B14F-4D97-AF65-F5344CB8AC3E}">
        <p14:creationId xmlns:p14="http://schemas.microsoft.com/office/powerpoint/2010/main" xmlns="" val="2484173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602A6A3-54C9-E64B-A7B4-CE0BF5A5B6EA}" type="datetimeFigureOut">
              <a:rPr lang="tr-TR" smtClean="0"/>
              <a:pPr/>
              <a:t>30.05.2021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6E44BF5-53C0-A348-B41A-77E4057D0C45}" type="slidenum">
              <a:rPr lang="tr-TR" smtClean="0"/>
              <a:pPr/>
              <a:t>‹#›</a:t>
            </a:fld>
            <a:endParaRPr lang="tr-TR"/>
          </a:p>
        </p:txBody>
      </p:sp>
    </p:spTree>
    <p:extLst>
      <p:ext uri="{BB962C8B-B14F-4D97-AF65-F5344CB8AC3E}">
        <p14:creationId xmlns:p14="http://schemas.microsoft.com/office/powerpoint/2010/main" xmlns="" val="173453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2A6A3-54C9-E64B-A7B4-CE0BF5A5B6EA}" type="datetimeFigureOut">
              <a:rPr lang="tr-TR" smtClean="0"/>
              <a:pPr/>
              <a:t>30.05.2021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6E44BF5-53C0-A348-B41A-77E4057D0C45}" type="slidenum">
              <a:rPr lang="tr-TR" smtClean="0"/>
              <a:pPr/>
              <a:t>‹#›</a:t>
            </a:fld>
            <a:endParaRPr lang="tr-TR"/>
          </a:p>
        </p:txBody>
      </p:sp>
    </p:spTree>
    <p:extLst>
      <p:ext uri="{BB962C8B-B14F-4D97-AF65-F5344CB8AC3E}">
        <p14:creationId xmlns:p14="http://schemas.microsoft.com/office/powerpoint/2010/main" xmlns="" val="4027626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735780" y="2159952"/>
            <a:ext cx="8127648" cy="7559834"/>
          </a:xfrm>
        </p:spPr>
        <p:txBody>
          <a:bodyPr anchor="b"/>
          <a:lstStyle>
            <a:lvl1pPr>
              <a:defRPr sz="8819"/>
            </a:lvl1pPr>
          </a:lstStyle>
          <a:p>
            <a:r>
              <a:rPr lang="tr-TR"/>
              <a:t>Asıl başlık stilini düzenlemek için tıklayın</a:t>
            </a:r>
            <a:endParaRPr lang="en-US" dirty="0"/>
          </a:p>
        </p:txBody>
      </p:sp>
      <p:sp>
        <p:nvSpPr>
          <p:cNvPr id="3" name="Content Placeholder 2"/>
          <p:cNvSpPr>
            <a:spLocks noGrp="1"/>
          </p:cNvSpPr>
          <p:nvPr>
            <p:ph idx="1"/>
          </p:nvPr>
        </p:nvSpPr>
        <p:spPr>
          <a:xfrm>
            <a:off x="10713272" y="4664905"/>
            <a:ext cx="12757487" cy="23024494"/>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735780" y="9719786"/>
            <a:ext cx="8127648" cy="1800710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A602A6A3-54C9-E64B-A7B4-CE0BF5A5B6EA}" type="datetimeFigureOut">
              <a:rPr lang="tr-TR" smtClean="0"/>
              <a:pPr/>
              <a:t>30.05.2021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6E44BF5-53C0-A348-B41A-77E4057D0C45}" type="slidenum">
              <a:rPr lang="tr-TR" smtClean="0"/>
              <a:pPr/>
              <a:t>‹#›</a:t>
            </a:fld>
            <a:endParaRPr lang="tr-TR"/>
          </a:p>
        </p:txBody>
      </p:sp>
    </p:spTree>
    <p:extLst>
      <p:ext uri="{BB962C8B-B14F-4D97-AF65-F5344CB8AC3E}">
        <p14:creationId xmlns:p14="http://schemas.microsoft.com/office/powerpoint/2010/main" xmlns="" val="4047330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35780" y="2159952"/>
            <a:ext cx="8127648" cy="7559834"/>
          </a:xfrm>
        </p:spPr>
        <p:txBody>
          <a:bodyPr anchor="b"/>
          <a:lstStyle>
            <a:lvl1pPr>
              <a:defRPr sz="8819"/>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0713272" y="4664905"/>
            <a:ext cx="12757487" cy="23024494"/>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tr-TR"/>
              <a:t>Resim eklemek için simgeye tıklayın</a:t>
            </a:r>
            <a:endParaRPr lang="en-US" dirty="0"/>
          </a:p>
        </p:txBody>
      </p:sp>
      <p:sp>
        <p:nvSpPr>
          <p:cNvPr id="4" name="Text Placeholder 3"/>
          <p:cNvSpPr>
            <a:spLocks noGrp="1"/>
          </p:cNvSpPr>
          <p:nvPr>
            <p:ph type="body" sz="half" idx="2"/>
          </p:nvPr>
        </p:nvSpPr>
        <p:spPr>
          <a:xfrm>
            <a:off x="1735780" y="9719786"/>
            <a:ext cx="8127648" cy="1800710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A602A6A3-54C9-E64B-A7B4-CE0BF5A5B6EA}" type="datetimeFigureOut">
              <a:rPr lang="tr-TR" smtClean="0"/>
              <a:pPr/>
              <a:t>30.05.2021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6E44BF5-53C0-A348-B41A-77E4057D0C45}" type="slidenum">
              <a:rPr lang="tr-TR" smtClean="0"/>
              <a:pPr/>
              <a:t>‹#›</a:t>
            </a:fld>
            <a:endParaRPr lang="tr-TR"/>
          </a:p>
        </p:txBody>
      </p:sp>
    </p:spTree>
    <p:extLst>
      <p:ext uri="{BB962C8B-B14F-4D97-AF65-F5344CB8AC3E}">
        <p14:creationId xmlns:p14="http://schemas.microsoft.com/office/powerpoint/2010/main" xmlns="" val="3766432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724969"/>
            <a:ext cx="21734978" cy="6262365"/>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732499" y="8624810"/>
            <a:ext cx="21734978" cy="20557051"/>
          </a:xfrm>
          <a:prstGeom prst="rect">
            <a:avLst/>
          </a:prstGeom>
        </p:spPr>
        <p:txBody>
          <a:bodyPr vert="horz" lIns="91440" tIns="45720" rIns="91440" bIns="45720" rtlCol="0">
            <a:normAutofit/>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2"/>
          </p:nvPr>
        </p:nvSpPr>
        <p:spPr>
          <a:xfrm>
            <a:off x="1732498" y="30029347"/>
            <a:ext cx="5669994" cy="1724962"/>
          </a:xfrm>
          <a:prstGeom prst="rect">
            <a:avLst/>
          </a:prstGeom>
        </p:spPr>
        <p:txBody>
          <a:bodyPr vert="horz" lIns="91440" tIns="45720" rIns="91440" bIns="45720" rtlCol="0" anchor="ctr"/>
          <a:lstStyle>
            <a:lvl1pPr algn="l">
              <a:defRPr sz="3307">
                <a:solidFill>
                  <a:schemeClr val="tx1">
                    <a:tint val="75000"/>
                  </a:schemeClr>
                </a:solidFill>
              </a:defRPr>
            </a:lvl1pPr>
          </a:lstStyle>
          <a:p>
            <a:fld id="{A602A6A3-54C9-E64B-A7B4-CE0BF5A5B6EA}" type="datetimeFigureOut">
              <a:rPr lang="tr-TR" smtClean="0"/>
              <a:pPr/>
              <a:t>30.05.2021</a:t>
            </a:fld>
            <a:endParaRPr lang="tr-TR"/>
          </a:p>
        </p:txBody>
      </p:sp>
      <p:sp>
        <p:nvSpPr>
          <p:cNvPr id="5" name="Footer Placeholder 4"/>
          <p:cNvSpPr>
            <a:spLocks noGrp="1"/>
          </p:cNvSpPr>
          <p:nvPr>
            <p:ph type="ftr" sz="quarter" idx="3"/>
          </p:nvPr>
        </p:nvSpPr>
        <p:spPr>
          <a:xfrm>
            <a:off x="8347492" y="30029347"/>
            <a:ext cx="8504992" cy="1724962"/>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797483" y="30029347"/>
            <a:ext cx="5669994" cy="1724962"/>
          </a:xfrm>
          <a:prstGeom prst="rect">
            <a:avLst/>
          </a:prstGeom>
        </p:spPr>
        <p:txBody>
          <a:bodyPr vert="horz" lIns="91440" tIns="45720" rIns="91440" bIns="45720" rtlCol="0" anchor="ctr"/>
          <a:lstStyle>
            <a:lvl1pPr algn="r">
              <a:defRPr sz="3307">
                <a:solidFill>
                  <a:schemeClr val="tx1">
                    <a:tint val="75000"/>
                  </a:schemeClr>
                </a:solidFill>
              </a:defRPr>
            </a:lvl1pPr>
          </a:lstStyle>
          <a:p>
            <a:fld id="{86E44BF5-53C0-A348-B41A-77E4057D0C45}" type="slidenum">
              <a:rPr lang="tr-TR" smtClean="0"/>
              <a:pPr/>
              <a:t>‹#›</a:t>
            </a:fld>
            <a:endParaRPr lang="tr-TR"/>
          </a:p>
        </p:txBody>
      </p:sp>
    </p:spTree>
    <p:extLst>
      <p:ext uri="{BB962C8B-B14F-4D97-AF65-F5344CB8AC3E}">
        <p14:creationId xmlns:p14="http://schemas.microsoft.com/office/powerpoint/2010/main" xmlns="" val="2495325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ikdörtgen 14">
            <a:extLst>
              <a:ext uri="{FF2B5EF4-FFF2-40B4-BE49-F238E27FC236}">
                <a16:creationId xmlns:a16="http://schemas.microsoft.com/office/drawing/2014/main" xmlns="" id="{A812DBE5-731C-A542-90AE-F373788ED408}"/>
              </a:ext>
            </a:extLst>
          </p:cNvPr>
          <p:cNvSpPr/>
          <p:nvPr/>
        </p:nvSpPr>
        <p:spPr>
          <a:xfrm>
            <a:off x="1020281" y="4525706"/>
            <a:ext cx="23212800" cy="27010399"/>
          </a:xfrm>
          <a:prstGeom prst="rect">
            <a:avLst/>
          </a:prstGeom>
          <a:ln w="190500">
            <a:solidFill>
              <a:srgbClr val="A6252E"/>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dirty="0"/>
          </a:p>
        </p:txBody>
      </p:sp>
      <p:sp>
        <p:nvSpPr>
          <p:cNvPr id="2" name="Unvan 1">
            <a:extLst>
              <a:ext uri="{FF2B5EF4-FFF2-40B4-BE49-F238E27FC236}">
                <a16:creationId xmlns:a16="http://schemas.microsoft.com/office/drawing/2014/main" xmlns="" id="{7A5174A3-36B2-DC4A-AF41-5F34BEDDE3B7}"/>
              </a:ext>
            </a:extLst>
          </p:cNvPr>
          <p:cNvSpPr>
            <a:spLocks noGrp="1"/>
          </p:cNvSpPr>
          <p:nvPr>
            <p:ph type="ctrTitle"/>
          </p:nvPr>
        </p:nvSpPr>
        <p:spPr>
          <a:xfrm>
            <a:off x="1020281" y="565706"/>
            <a:ext cx="23212800" cy="3960000"/>
          </a:xfrm>
          <a:solidFill>
            <a:srgbClr val="A6252E"/>
          </a:solidFill>
        </p:spPr>
        <p:txBody>
          <a:bodyPr>
            <a:normAutofit/>
          </a:bodyPr>
          <a:lstStyle/>
          <a:p>
            <a:r>
              <a:rPr lang="tr-TR" sz="4800" dirty="0">
                <a:solidFill>
                  <a:schemeClr val="bg1"/>
                </a:solidFill>
                <a:latin typeface="Times New Roman" panose="02020603050405020304" pitchFamily="18" charset="0"/>
                <a:cs typeface="Times New Roman" panose="02020603050405020304" pitchFamily="18" charset="0"/>
              </a:rPr>
              <a:t> </a:t>
            </a:r>
            <a:br>
              <a:rPr lang="tr-TR" sz="4800" dirty="0">
                <a:solidFill>
                  <a:schemeClr val="bg1"/>
                </a:solidFill>
                <a:latin typeface="Times New Roman" panose="02020603050405020304" pitchFamily="18" charset="0"/>
                <a:cs typeface="Times New Roman" panose="02020603050405020304" pitchFamily="18" charset="0"/>
              </a:rPr>
            </a:br>
            <a:endParaRPr lang="tr-TR" sz="4800" dirty="0">
              <a:solidFill>
                <a:schemeClr val="bg1"/>
              </a:solidFill>
              <a:latin typeface="Times New Roman" panose="02020603050405020304" pitchFamily="18" charset="0"/>
              <a:cs typeface="Times New Roman" panose="02020603050405020304" pitchFamily="18" charset="0"/>
            </a:endParaRPr>
          </a:p>
        </p:txBody>
      </p:sp>
      <p:sp>
        <p:nvSpPr>
          <p:cNvPr id="10" name="Metin kutusu 9">
            <a:extLst>
              <a:ext uri="{FF2B5EF4-FFF2-40B4-BE49-F238E27FC236}">
                <a16:creationId xmlns:a16="http://schemas.microsoft.com/office/drawing/2014/main" xmlns="" id="{38F4F88E-2824-8C4B-8A6B-C229E97EC425}"/>
              </a:ext>
            </a:extLst>
          </p:cNvPr>
          <p:cNvSpPr txBox="1"/>
          <p:nvPr/>
        </p:nvSpPr>
        <p:spPr>
          <a:xfrm>
            <a:off x="2950027" y="889318"/>
            <a:ext cx="17732829" cy="2308324"/>
          </a:xfrm>
          <a:prstGeom prst="rect">
            <a:avLst/>
          </a:prstGeom>
          <a:noFill/>
        </p:spPr>
        <p:txBody>
          <a:bodyPr wrap="square" rtlCol="0">
            <a:spAutoFit/>
          </a:bodyPr>
          <a:lstStyle/>
          <a:p>
            <a:pPr algn="ctr"/>
            <a:r>
              <a:rPr lang="en-US" sz="4800" b="1" dirty="0" smtClean="0">
                <a:solidFill>
                  <a:schemeClr val="bg1"/>
                </a:solidFill>
                <a:latin typeface="Times New Roman" pitchFamily="18" charset="0"/>
                <a:cs typeface="Times New Roman" pitchFamily="18" charset="0"/>
              </a:rPr>
              <a:t>Investigation of clinical and epidemiological characteristics of Kawasaki patients</a:t>
            </a:r>
          </a:p>
          <a:p>
            <a:pPr algn="ctr"/>
            <a:endParaRPr lang="tr-TR" sz="4800" dirty="0">
              <a:solidFill>
                <a:schemeClr val="bg1"/>
              </a:solidFill>
            </a:endParaRPr>
          </a:p>
        </p:txBody>
      </p:sp>
      <p:sp>
        <p:nvSpPr>
          <p:cNvPr id="11" name="Metin kutusu 10">
            <a:extLst>
              <a:ext uri="{FF2B5EF4-FFF2-40B4-BE49-F238E27FC236}">
                <a16:creationId xmlns:a16="http://schemas.microsoft.com/office/drawing/2014/main" xmlns="" id="{ED288C16-CCD2-5546-80CC-CC3BE89EA347}"/>
              </a:ext>
            </a:extLst>
          </p:cNvPr>
          <p:cNvSpPr txBox="1"/>
          <p:nvPr/>
        </p:nvSpPr>
        <p:spPr>
          <a:xfrm>
            <a:off x="1260000" y="4930886"/>
            <a:ext cx="10728000" cy="24098905"/>
          </a:xfrm>
          <a:prstGeom prst="rect">
            <a:avLst/>
          </a:prstGeom>
          <a:noFill/>
          <a:ln w="50800">
            <a:noFill/>
          </a:ln>
        </p:spPr>
        <p:txBody>
          <a:bodyPr wrap="square" rtlCol="0">
            <a:spAutoFit/>
          </a:bodyPr>
          <a:lstStyle/>
          <a:p>
            <a:pPr algn="just"/>
            <a:endParaRPr lang="tr-TR" sz="2400" b="1" dirty="0">
              <a:latin typeface="Times New Roman" panose="02020603050405020304" pitchFamily="18" charset="0"/>
              <a:cs typeface="Times New Roman" panose="02020603050405020304" pitchFamily="18" charset="0"/>
            </a:endParaRPr>
          </a:p>
          <a:p>
            <a:pPr algn="just">
              <a:lnSpc>
                <a:spcPct val="150000"/>
              </a:lnSpc>
            </a:pPr>
            <a:r>
              <a:rPr lang="en-US" sz="2400" b="1" dirty="0" smtClean="0">
                <a:cs typeface="+mj-cs"/>
              </a:rPr>
              <a:t>Introduction</a:t>
            </a:r>
            <a:r>
              <a:rPr lang="tr-TR" sz="2400" b="1" dirty="0" smtClean="0">
                <a:cs typeface="+mj-cs"/>
              </a:rPr>
              <a:t>: </a:t>
            </a:r>
          </a:p>
          <a:p>
            <a:r>
              <a:rPr lang="en-US" sz="2400" dirty="0" smtClean="0"/>
              <a:t>Kawasaki disease is a systemic </a:t>
            </a:r>
            <a:r>
              <a:rPr lang="en-US" sz="2400" dirty="0" err="1" smtClean="0"/>
              <a:t>vasculitis</a:t>
            </a:r>
            <a:r>
              <a:rPr lang="en-US" sz="2400" dirty="0" smtClean="0"/>
              <a:t> of unknown etiology which is more common in children aged 6 months to 5 years .Fever</a:t>
            </a:r>
            <a:r>
              <a:rPr lang="tr-TR" sz="2400" dirty="0" smtClean="0"/>
              <a:t>,</a:t>
            </a:r>
            <a:r>
              <a:rPr lang="en-US" sz="2400" dirty="0" smtClean="0"/>
              <a:t> bilateral non-</a:t>
            </a:r>
            <a:r>
              <a:rPr lang="en-US" sz="2400" dirty="0" err="1" smtClean="0"/>
              <a:t>exudative</a:t>
            </a:r>
            <a:r>
              <a:rPr lang="en-US" sz="2400" dirty="0" smtClean="0"/>
              <a:t> conjunctivitis, skin and mucous membrane involvement and cervical </a:t>
            </a:r>
            <a:r>
              <a:rPr lang="en-US" sz="2400" dirty="0" err="1" smtClean="0"/>
              <a:t>lymphadenopathy</a:t>
            </a:r>
            <a:r>
              <a:rPr lang="en-US" sz="2400" dirty="0" smtClean="0"/>
              <a:t> is the most common symptoms. </a:t>
            </a:r>
          </a:p>
          <a:p>
            <a:r>
              <a:rPr lang="tr-TR" sz="2400" dirty="0" smtClean="0"/>
              <a:t>The absence of a specific laboratory test or clinical findings for Kawasaki disease causes difficulties in diagnosis. </a:t>
            </a:r>
            <a:r>
              <a:rPr lang="en-US" sz="2400" dirty="0" smtClean="0"/>
              <a:t>It involve many medium-sized arteries, predominantly the coronary artery, and that leads to significant morbidity and mortality. </a:t>
            </a:r>
          </a:p>
          <a:p>
            <a:r>
              <a:rPr lang="en-US" sz="2400" dirty="0" smtClean="0"/>
              <a:t>Coronary artery involvement is observed in 20-30% of the cases in whom IVIG cannot be administered in the acute period. This condition causes myocardial ischemia, rarely infarction, aneurysm rupture, and even death. With the use of high-dose IVIG and ASA, the risk of coronary artery involvement has decreased to 2-3%.</a:t>
            </a:r>
          </a:p>
          <a:p>
            <a:r>
              <a:rPr lang="en-US" sz="2400" dirty="0" smtClean="0"/>
              <a:t>In this study, we retrospectively investigated the demographic characteristics, clinical and laboratory findings, treatment and follow-up results of patients who were followed up and treated with Kawasaki diagnosis in the last 10 years in </a:t>
            </a:r>
            <a:r>
              <a:rPr lang="en-US" sz="2400" dirty="0" err="1" smtClean="0"/>
              <a:t>Bezmialem</a:t>
            </a:r>
            <a:r>
              <a:rPr lang="en-US" sz="2400" dirty="0" smtClean="0"/>
              <a:t> hospital.</a:t>
            </a:r>
          </a:p>
          <a:p>
            <a:endParaRPr lang="en-US" sz="2400" dirty="0" smtClean="0"/>
          </a:p>
          <a:p>
            <a:endParaRPr lang="en-US" sz="2400" dirty="0" smtClean="0"/>
          </a:p>
          <a:p>
            <a:endParaRPr lang="en-US" sz="2400" dirty="0" smtClean="0"/>
          </a:p>
          <a:p>
            <a:endParaRPr lang="en-US" sz="2400" dirty="0" smtClean="0"/>
          </a:p>
          <a:p>
            <a:endParaRPr lang="en-US" sz="2400" dirty="0" smtClean="0"/>
          </a:p>
          <a:p>
            <a:pPr rtl="1"/>
            <a:r>
              <a:rPr lang="en-US" sz="2400" dirty="0" smtClean="0"/>
              <a:t> </a:t>
            </a: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algn="just"/>
            <a:endParaRPr lang="tr-TR" sz="2400" b="1" dirty="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algn="just">
              <a:lnSpc>
                <a:spcPct val="150000"/>
              </a:lnSpc>
            </a:pPr>
            <a:r>
              <a:rPr lang="tr-TR" sz="2400" b="1" dirty="0" smtClean="0">
                <a:latin typeface="Times New Roman" panose="02020603050405020304" pitchFamily="18" charset="0"/>
                <a:cs typeface="Times New Roman" panose="02020603050405020304" pitchFamily="18" charset="0"/>
              </a:rPr>
              <a:t>Materials  and  Methods: </a:t>
            </a:r>
          </a:p>
          <a:p>
            <a:r>
              <a:rPr lang="en-US" sz="2400" dirty="0" smtClean="0"/>
              <a:t>A retrospective study, we took 36 patients who were diagnosed with Kawasaki disease between February 2009 -February 2020 in </a:t>
            </a:r>
            <a:r>
              <a:rPr lang="en-US" sz="2400" dirty="0" err="1" smtClean="0"/>
              <a:t>Bezmialem</a:t>
            </a:r>
            <a:r>
              <a:rPr lang="en-US" sz="2400" dirty="0" smtClean="0"/>
              <a:t> hospital. We studied the patients in two groups as Kawasaki disease and incomplete Kawasaki disease.</a:t>
            </a:r>
          </a:p>
          <a:p>
            <a:r>
              <a:rPr lang="tr-TR" sz="2400" dirty="0" smtClean="0"/>
              <a:t>Demographic characteristics, clinical findings, laboratory data and treatment responses of the patients will be evaluated. We examined possible prognostic factors in treatment-resistant patients.</a:t>
            </a:r>
            <a:endParaRPr lang="en-US" sz="2400" dirty="0" smtClean="0"/>
          </a:p>
          <a:p>
            <a:r>
              <a:rPr lang="tr-TR" sz="2400" b="1" dirty="0" smtClean="0"/>
              <a:t>Statistical method:</a:t>
            </a:r>
            <a:r>
              <a:rPr lang="tr-TR" sz="2400" dirty="0" smtClean="0"/>
              <a:t> </a:t>
            </a:r>
            <a:r>
              <a:rPr lang="en-US" sz="2400" dirty="0" smtClean="0"/>
              <a:t>After the data were collected, we checked whether there is a connection between the data by statistical analysis using IBM SPSS Statistics 21.0 Program. Statistical methods (percentile test, chi-square test, standard deviation, median and t-test) is used in our study.</a:t>
            </a:r>
          </a:p>
          <a:p>
            <a:pPr rtl="1"/>
            <a:r>
              <a:rPr lang="en-US" sz="2400" dirty="0" smtClean="0"/>
              <a:t>determined whether there is a significant relationship between them or not.</a:t>
            </a:r>
          </a:p>
          <a:p>
            <a:pPr rtl="1"/>
            <a:r>
              <a:rPr lang="en-US" sz="2400" dirty="0" smtClean="0"/>
              <a:t>  </a:t>
            </a:r>
          </a:p>
          <a:p>
            <a:pPr algn="just">
              <a:lnSpc>
                <a:spcPct val="150000"/>
              </a:lnSpc>
            </a:pPr>
            <a:endParaRPr lang="tr-TR" sz="2400" b="1" dirty="0" smtClean="0">
              <a:latin typeface="Times New Roman" panose="02020603050405020304" pitchFamily="18" charset="0"/>
              <a:cs typeface="Times New Roman" panose="02020603050405020304" pitchFamily="18" charset="0"/>
            </a:endParaRPr>
          </a:p>
          <a:p>
            <a:pPr algn="just">
              <a:lnSpc>
                <a:spcPct val="150000"/>
              </a:lnSpc>
            </a:pPr>
            <a:r>
              <a:rPr lang="tr-TR" sz="2400" b="1" dirty="0" smtClean="0">
                <a:latin typeface="Times New Roman" panose="02020603050405020304" pitchFamily="18" charset="0"/>
                <a:cs typeface="Times New Roman" panose="02020603050405020304" pitchFamily="18" charset="0"/>
              </a:rPr>
              <a:t> </a:t>
            </a:r>
          </a:p>
          <a:p>
            <a:pPr algn="just">
              <a:lnSpc>
                <a:spcPct val="150000"/>
              </a:lnSpc>
            </a:pPr>
            <a:endParaRPr lang="tr-TR" sz="2400" dirty="0" smtClean="0">
              <a:latin typeface="Times New Roman" panose="02020603050405020304" pitchFamily="18" charset="0"/>
              <a:cs typeface="Times New Roman" panose="02020603050405020304" pitchFamily="18" charset="0"/>
            </a:endParaRPr>
          </a:p>
          <a:p>
            <a:pPr algn="just">
              <a:lnSpc>
                <a:spcPct val="150000"/>
              </a:lnSpc>
            </a:pPr>
            <a:endParaRPr lang="tr-TR" sz="2400" dirty="0">
              <a:latin typeface="Times New Roman" panose="02020603050405020304" pitchFamily="18" charset="0"/>
              <a:cs typeface="Times New Roman" panose="02020603050405020304" pitchFamily="18" charset="0"/>
            </a:endParaRPr>
          </a:p>
          <a:p>
            <a:pPr algn="just">
              <a:lnSpc>
                <a:spcPct val="150000"/>
              </a:lnSpc>
            </a:pPr>
            <a:endParaRPr lang="tr-TR" sz="2400" dirty="0" smtClean="0">
              <a:latin typeface="Times New Roman" panose="02020603050405020304" pitchFamily="18" charset="0"/>
              <a:cs typeface="Times New Roman" panose="02020603050405020304" pitchFamily="18" charset="0"/>
            </a:endParaRPr>
          </a:p>
          <a:p>
            <a:pPr algn="just">
              <a:lnSpc>
                <a:spcPct val="150000"/>
              </a:lnSpc>
            </a:pPr>
            <a:endParaRPr lang="tr-TR" sz="2400" dirty="0">
              <a:latin typeface="Times New Roman" panose="02020603050405020304" pitchFamily="18" charset="0"/>
              <a:cs typeface="Times New Roman" panose="02020603050405020304" pitchFamily="18" charset="0"/>
            </a:endParaRPr>
          </a:p>
          <a:p>
            <a:pPr algn="just">
              <a:lnSpc>
                <a:spcPct val="150000"/>
              </a:lnSpc>
            </a:pPr>
            <a:endParaRPr lang="tr-TR" sz="2400" dirty="0" smtClean="0">
              <a:latin typeface="Times New Roman" panose="02020603050405020304" pitchFamily="18" charset="0"/>
              <a:cs typeface="Times New Roman" panose="02020603050405020304" pitchFamily="18" charset="0"/>
            </a:endParaRPr>
          </a:p>
          <a:p>
            <a:pPr algn="just">
              <a:lnSpc>
                <a:spcPct val="150000"/>
              </a:lnSpc>
            </a:pPr>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p:txBody>
      </p:sp>
      <p:sp>
        <p:nvSpPr>
          <p:cNvPr id="13" name="Metin kutusu 12">
            <a:extLst>
              <a:ext uri="{FF2B5EF4-FFF2-40B4-BE49-F238E27FC236}">
                <a16:creationId xmlns:a16="http://schemas.microsoft.com/office/drawing/2014/main" xmlns="" id="{9FBA3812-EB66-3A4E-8510-C0DA7559760D}"/>
              </a:ext>
            </a:extLst>
          </p:cNvPr>
          <p:cNvSpPr txBox="1"/>
          <p:nvPr/>
        </p:nvSpPr>
        <p:spPr>
          <a:xfrm>
            <a:off x="13018362" y="4500000"/>
            <a:ext cx="10440000" cy="26130230"/>
          </a:xfrm>
          <a:prstGeom prst="rect">
            <a:avLst/>
          </a:prstGeom>
          <a:noFill/>
          <a:ln w="50800" cmpd="thickThin">
            <a:noFill/>
          </a:ln>
        </p:spPr>
        <p:txBody>
          <a:bodyPr wrap="square" rtlCol="0">
            <a:spAutoFit/>
          </a:bodyPr>
          <a:lstStyle/>
          <a:p>
            <a:pPr algn="just"/>
            <a:endParaRPr lang="tr-TR" sz="2400" b="1" dirty="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algn="just"/>
            <a:endParaRPr lang="tr-TR" sz="2400" b="1" dirty="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algn="just"/>
            <a:endParaRPr lang="tr-TR" sz="2400" b="1" dirty="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algn="just"/>
            <a:endParaRPr lang="tr-TR" sz="2400" b="1" dirty="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algn="just"/>
            <a:endParaRPr lang="tr-TR" sz="2400" b="1" dirty="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algn="just"/>
            <a:endParaRPr lang="tr-TR" sz="2400" b="1" dirty="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algn="just"/>
            <a:endParaRPr lang="tr-TR" sz="2400" b="1" dirty="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algn="just"/>
            <a:endParaRPr lang="tr-TR" sz="2400" b="1" dirty="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algn="just"/>
            <a:endParaRPr lang="en-US" sz="2400" b="1" dirty="0" smtClean="0"/>
          </a:p>
          <a:p>
            <a:pPr algn="just"/>
            <a:endParaRPr lang="en-US" sz="2400" b="1" dirty="0" smtClean="0"/>
          </a:p>
          <a:p>
            <a:pPr algn="just"/>
            <a:endParaRPr lang="en-US" sz="2400" b="1" dirty="0" smtClean="0"/>
          </a:p>
          <a:p>
            <a:pPr algn="just"/>
            <a:endParaRPr lang="en-US" sz="2400" b="1" dirty="0" smtClean="0"/>
          </a:p>
          <a:p>
            <a:pPr algn="just"/>
            <a:endParaRPr lang="en-US" sz="2400" b="1" dirty="0" smtClean="0"/>
          </a:p>
          <a:p>
            <a:pPr algn="just"/>
            <a:r>
              <a:rPr lang="en-US" sz="2400" b="1" dirty="0" smtClean="0"/>
              <a:t>Result: </a:t>
            </a:r>
          </a:p>
          <a:p>
            <a:pPr rtl="1"/>
            <a:r>
              <a:rPr lang="en-US" sz="2400" dirty="0" smtClean="0"/>
              <a:t>complete CH. diagnosis need  four of the five basic diagnostic criteria in addition to fever lasting more than five days. However, in the presence of less than four (two or three) signs in addition to fever, there is difficulty in diagnosis. In such cases, evaluating the patients with supportive laboratory findings and ECHO imaging increases the probability of diagnosis.</a:t>
            </a:r>
          </a:p>
          <a:p>
            <a:pPr rtl="1"/>
            <a:r>
              <a:rPr lang="en-US" sz="2400" dirty="0" smtClean="0"/>
              <a:t>In epidemiological studies conducted in our country in recent years, the frequency of incomplete CH has been reported between 13.6% and 42% (4). In our study, this rate was found to be 58.3%.</a:t>
            </a:r>
          </a:p>
          <a:p>
            <a:pPr rtl="1"/>
            <a:r>
              <a:rPr lang="en-US" sz="2400" dirty="0" smtClean="0"/>
              <a:t>In our cases, CRP, sedimentation and </a:t>
            </a:r>
            <a:r>
              <a:rPr lang="en-US" sz="2400" dirty="0" err="1" smtClean="0"/>
              <a:t>thrombocyte</a:t>
            </a:r>
            <a:r>
              <a:rPr lang="en-US" sz="2400" dirty="0" smtClean="0"/>
              <a:t> values were high, and albumin values were low (table). </a:t>
            </a:r>
            <a:r>
              <a:rPr lang="en-US" sz="2400" dirty="0" err="1" smtClean="0"/>
              <a:t>Crp</a:t>
            </a:r>
            <a:r>
              <a:rPr lang="en-US" sz="2400" dirty="0" smtClean="0"/>
              <a:t> height is more pronounced in resistant patients (2nd dose IVIG) (mean </a:t>
            </a:r>
            <a:r>
              <a:rPr lang="en-US" sz="2400" dirty="0" err="1" smtClean="0"/>
              <a:t>Crp</a:t>
            </a:r>
            <a:r>
              <a:rPr lang="en-US" sz="2400" dirty="0" smtClean="0"/>
              <a:t> 29,080 in patients who used 2nd dose IVIG, 20,800 in patients who had remission with the first dose).</a:t>
            </a:r>
          </a:p>
          <a:p>
            <a:pPr rtl="1"/>
            <a:r>
              <a:rPr lang="en-US" sz="2400" dirty="0" smtClean="0"/>
              <a:t>The average age of the patients  at the time of diagnosis was 38.64 months (1.5-131 months). The mean period from the beginning of the complaint to the diagnosis was 7.6 ± 3.4 (3-14 days) days. Most patients were diagnosed in the spring season. (graph).</a:t>
            </a:r>
          </a:p>
          <a:p>
            <a:pPr rtl="1"/>
            <a:r>
              <a:rPr lang="en-US" sz="2400" dirty="0" smtClean="0"/>
              <a:t>From 36 patients who were included in the study, 19 (</a:t>
            </a:r>
            <a:r>
              <a:rPr lang="en-US" sz="2400" dirty="0" smtClean="0"/>
              <a:t>5</a:t>
            </a:r>
            <a:r>
              <a:rPr lang="tr-TR" sz="2400" dirty="0" smtClean="0"/>
              <a:t>2</a:t>
            </a:r>
            <a:r>
              <a:rPr lang="en-US" sz="2400" dirty="0" smtClean="0"/>
              <a:t>.8</a:t>
            </a:r>
            <a:r>
              <a:rPr lang="en-US" sz="2400" dirty="0" smtClean="0"/>
              <a:t>%) were male, 17 (47.2%) were female, 27.8% of the patients were above five years old, 25% were between the ages of five and two, 47.2 were under the age of two.</a:t>
            </a:r>
          </a:p>
          <a:p>
            <a:pPr rtl="1"/>
            <a:r>
              <a:rPr lang="en-US" sz="2400" dirty="0" smtClean="0"/>
              <a:t>According to the average age of the patients, the most common finding in children under 2 years of age is rash (82.3%). non-purulent conjunctivitis, oral mucosa and lip changes take the second place after rashes (64%). The most common finding between the ages of five and two is oral mucosa and lip changes (100%). then rash with non-purulent conjunctivitis in the second place (88.9% and 77.8%).</a:t>
            </a:r>
          </a:p>
          <a:p>
            <a:pPr rtl="1"/>
            <a:r>
              <a:rPr lang="en-US" sz="2400" dirty="0" smtClean="0"/>
              <a:t>Non-purulent conjunctivitis, a common finding over the age of five (90%), rashes (80%), oral mucosa-lip changes and  LAP takes the 3rd place (70%).</a:t>
            </a:r>
          </a:p>
          <a:p>
            <a:pPr algn="just"/>
            <a:endParaRPr lang="tr-TR" sz="2400" b="1" dirty="0" smtClean="0">
              <a:latin typeface="Times New Roman" panose="02020603050405020304" pitchFamily="18" charset="0"/>
              <a:cs typeface="Times New Roman" panose="02020603050405020304" pitchFamily="18" charset="0"/>
            </a:endParaRPr>
          </a:p>
          <a:p>
            <a:pPr algn="just"/>
            <a:endParaRPr lang="en-US" sz="2400" b="1" dirty="0" smtClean="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algn="just">
              <a:lnSpc>
                <a:spcPct val="150000"/>
              </a:lnSpc>
            </a:pPr>
            <a:r>
              <a:rPr lang="tr-TR" sz="2400" b="1" dirty="0" smtClean="0">
                <a:latin typeface="Times New Roman" panose="02020603050405020304" pitchFamily="18" charset="0"/>
                <a:cs typeface="Times New Roman" panose="02020603050405020304" pitchFamily="18" charset="0"/>
              </a:rPr>
              <a:t>Conclusion:</a:t>
            </a:r>
          </a:p>
          <a:p>
            <a:r>
              <a:rPr lang="en-US" sz="2400" dirty="0" smtClean="0"/>
              <a:t>In our study, the rate of males was higher in patients with Kawasaki diagnosis (male / female ratio 1.12).</a:t>
            </a:r>
          </a:p>
          <a:p>
            <a:r>
              <a:rPr lang="en-US" sz="2400" dirty="0" smtClean="0"/>
              <a:t>Incomplete Kawasaki's frequency is increased in compare with reference studies in Turkey  (The incidence of incomplete KD in Turkey was between 13.6% and 42%, in our study was 58.3%).</a:t>
            </a:r>
          </a:p>
          <a:p>
            <a:r>
              <a:rPr lang="en-US" sz="2400" dirty="0" smtClean="0"/>
              <a:t>The most common findings in the patient are skin rashes, non-purulent conjunctivitis, and changes in the oral mucosa and lips. LAP findings are especially common in children over 5 years old.</a:t>
            </a:r>
          </a:p>
          <a:p>
            <a:r>
              <a:rPr lang="en-US" sz="2400" dirty="0" smtClean="0"/>
              <a:t>Among the supporting laboratory findings in diagnosis, CRP, sedimentation and </a:t>
            </a:r>
            <a:r>
              <a:rPr lang="en-US" sz="2400" dirty="0" err="1" smtClean="0"/>
              <a:t>thrombocyte</a:t>
            </a:r>
            <a:r>
              <a:rPr lang="en-US" sz="2400" dirty="0" smtClean="0"/>
              <a:t> levels are usually high, and albumin and sodium levels are commonly low.</a:t>
            </a:r>
          </a:p>
          <a:p>
            <a:r>
              <a:rPr lang="en-US" sz="2400" dirty="0" smtClean="0"/>
              <a:t> Patients unresponsive to first dose IVIG treatment (resistant patients) were higher than in reference studies (10-15% in reference studies, 27.1% in our study).</a:t>
            </a:r>
          </a:p>
          <a:p>
            <a:r>
              <a:rPr lang="en-US" sz="2400" dirty="0" smtClean="0"/>
              <a:t> </a:t>
            </a:r>
          </a:p>
          <a:p>
            <a:r>
              <a:rPr lang="en-US" sz="2400" b="1" dirty="0" smtClean="0"/>
              <a:t> </a:t>
            </a:r>
          </a:p>
          <a:p>
            <a:endParaRPr lang="en-US" sz="2400" dirty="0" smtClean="0"/>
          </a:p>
          <a:p>
            <a:r>
              <a:rPr lang="en-US" sz="2400" b="1" dirty="0" smtClean="0"/>
              <a:t>Keywords:</a:t>
            </a:r>
            <a:r>
              <a:rPr lang="en-US" sz="2400" dirty="0" smtClean="0"/>
              <a:t> Kawasaki disease, </a:t>
            </a:r>
            <a:r>
              <a:rPr lang="en-US" sz="2400" dirty="0" err="1" smtClean="0"/>
              <a:t>Vasculitis</a:t>
            </a:r>
            <a:r>
              <a:rPr lang="en-US" sz="2400" dirty="0" smtClean="0"/>
              <a:t>, Coronary artery, Fever</a:t>
            </a:r>
            <a:endParaRPr lang="en-US" sz="2400" dirty="0"/>
          </a:p>
        </p:txBody>
      </p:sp>
      <p:sp>
        <p:nvSpPr>
          <p:cNvPr id="14" name="Metin kutusu 13">
            <a:extLst>
              <a:ext uri="{FF2B5EF4-FFF2-40B4-BE49-F238E27FC236}">
                <a16:creationId xmlns:a16="http://schemas.microsoft.com/office/drawing/2014/main" xmlns="" id="{F12FEFE3-A05C-4C40-8B8F-DFD166B63D68}"/>
              </a:ext>
            </a:extLst>
          </p:cNvPr>
          <p:cNvSpPr txBox="1"/>
          <p:nvPr/>
        </p:nvSpPr>
        <p:spPr>
          <a:xfrm>
            <a:off x="1988734" y="2592984"/>
            <a:ext cx="19919104" cy="1912318"/>
          </a:xfrm>
          <a:prstGeom prst="rect">
            <a:avLst/>
          </a:prstGeom>
          <a:noFill/>
        </p:spPr>
        <p:txBody>
          <a:bodyPr wrap="square" rtlCol="0">
            <a:spAutoFit/>
          </a:bodyPr>
          <a:lstStyle/>
          <a:p>
            <a:pPr>
              <a:lnSpc>
                <a:spcPct val="115000"/>
              </a:lnSpc>
              <a:spcAft>
                <a:spcPts val="1000"/>
              </a:spcAft>
            </a:pPr>
            <a:r>
              <a:rPr lang="en-US" sz="3200" b="1" dirty="0" smtClean="0">
                <a:solidFill>
                  <a:schemeClr val="bg1"/>
                </a:solidFill>
                <a:latin typeface="Times New Roman" pitchFamily="18" charset="0"/>
                <a:ea typeface="Calibri"/>
                <a:cs typeface="Times New Roman" pitchFamily="18" charset="0"/>
              </a:rPr>
              <a:t>Ibrahim AL Harach</a:t>
            </a:r>
            <a:r>
              <a:rPr lang="en-US" sz="3200" b="1" baseline="30000" dirty="0" smtClean="0">
                <a:solidFill>
                  <a:schemeClr val="bg1"/>
                </a:solidFill>
                <a:latin typeface="Times New Roman" pitchFamily="18" charset="0"/>
                <a:ea typeface="Calibri"/>
                <a:cs typeface="Times New Roman" pitchFamily="18" charset="0"/>
              </a:rPr>
              <a:t>1</a:t>
            </a:r>
            <a:r>
              <a:rPr lang="en-US" sz="3200" b="1" dirty="0" smtClean="0">
                <a:solidFill>
                  <a:schemeClr val="bg1"/>
                </a:solidFill>
                <a:latin typeface="Times New Roman" pitchFamily="18" charset="0"/>
                <a:ea typeface="Calibri"/>
                <a:cs typeface="Times New Roman" pitchFamily="18" charset="0"/>
              </a:rPr>
              <a:t>, Y</a:t>
            </a:r>
            <a:r>
              <a:rPr lang="tr-TR" sz="3200" b="1" dirty="0" smtClean="0">
                <a:solidFill>
                  <a:schemeClr val="bg1"/>
                </a:solidFill>
                <a:latin typeface="Times New Roman" pitchFamily="18" charset="0"/>
                <a:ea typeface="Calibri"/>
                <a:cs typeface="Times New Roman" pitchFamily="18" charset="0"/>
              </a:rPr>
              <a:t>ı</a:t>
            </a:r>
            <a:r>
              <a:rPr lang="en-US" sz="3200" b="1" dirty="0" err="1" smtClean="0">
                <a:solidFill>
                  <a:schemeClr val="bg1"/>
                </a:solidFill>
                <a:latin typeface="Times New Roman" pitchFamily="18" charset="0"/>
                <a:ea typeface="Calibri"/>
                <a:cs typeface="Times New Roman" pitchFamily="18" charset="0"/>
              </a:rPr>
              <a:t>lmaz</a:t>
            </a:r>
            <a:r>
              <a:rPr lang="en-US" sz="3200" b="1" dirty="0" smtClean="0">
                <a:solidFill>
                  <a:schemeClr val="bg1"/>
                </a:solidFill>
                <a:latin typeface="Times New Roman" pitchFamily="18" charset="0"/>
                <a:ea typeface="Calibri"/>
                <a:cs typeface="Times New Roman" pitchFamily="18" charset="0"/>
              </a:rPr>
              <a:t> </a:t>
            </a:r>
            <a:r>
              <a:rPr lang="en-US" sz="3200" b="1" dirty="0" err="1" smtClean="0">
                <a:solidFill>
                  <a:schemeClr val="bg1"/>
                </a:solidFill>
                <a:latin typeface="Times New Roman" pitchFamily="18" charset="0"/>
                <a:ea typeface="Calibri"/>
                <a:cs typeface="Times New Roman" pitchFamily="18" charset="0"/>
              </a:rPr>
              <a:t>Yozgat</a:t>
            </a:r>
            <a:r>
              <a:rPr lang="en-US" sz="3200" b="1" dirty="0" smtClean="0">
                <a:solidFill>
                  <a:schemeClr val="bg1"/>
                </a:solidFill>
                <a:latin typeface="Times New Roman" pitchFamily="18" charset="0"/>
                <a:ea typeface="Calibri"/>
                <a:cs typeface="Times New Roman" pitchFamily="18" charset="0"/>
              </a:rPr>
              <a:t> </a:t>
            </a:r>
            <a:r>
              <a:rPr lang="en-US" sz="3200" b="1" baseline="30000" dirty="0" smtClean="0">
                <a:solidFill>
                  <a:schemeClr val="bg1"/>
                </a:solidFill>
                <a:latin typeface="Times New Roman" pitchFamily="18" charset="0"/>
                <a:ea typeface="Calibri"/>
                <a:cs typeface="Times New Roman" pitchFamily="18" charset="0"/>
              </a:rPr>
              <a:t>2</a:t>
            </a:r>
            <a:r>
              <a:rPr lang="en-US" sz="3200" b="1" dirty="0" smtClean="0">
                <a:solidFill>
                  <a:schemeClr val="bg1"/>
                </a:solidFill>
                <a:latin typeface="Times New Roman" pitchFamily="18" charset="0"/>
                <a:ea typeface="Calibri"/>
                <a:cs typeface="Times New Roman" pitchFamily="18" charset="0"/>
              </a:rPr>
              <a:t>, </a:t>
            </a:r>
            <a:r>
              <a:rPr lang="en-US" sz="3200" b="1" dirty="0" err="1" smtClean="0">
                <a:solidFill>
                  <a:schemeClr val="bg1"/>
                </a:solidFill>
                <a:latin typeface="Times New Roman" pitchFamily="18" charset="0"/>
                <a:ea typeface="Calibri"/>
                <a:cs typeface="Times New Roman" pitchFamily="18" charset="0"/>
              </a:rPr>
              <a:t>Kahraman</a:t>
            </a:r>
            <a:r>
              <a:rPr lang="en-US" sz="3200" b="1" dirty="0" smtClean="0">
                <a:solidFill>
                  <a:schemeClr val="bg1"/>
                </a:solidFill>
                <a:latin typeface="Times New Roman" pitchFamily="18" charset="0"/>
                <a:ea typeface="Calibri"/>
                <a:cs typeface="Times New Roman" pitchFamily="18" charset="0"/>
              </a:rPr>
              <a:t> Yakut</a:t>
            </a:r>
            <a:r>
              <a:rPr lang="en-US" sz="3200" b="1" baseline="30000" dirty="0" smtClean="0">
                <a:solidFill>
                  <a:schemeClr val="bg1"/>
                </a:solidFill>
                <a:latin typeface="Times New Roman" pitchFamily="18" charset="0"/>
                <a:ea typeface="Calibri"/>
                <a:cs typeface="Times New Roman" pitchFamily="18" charset="0"/>
              </a:rPr>
              <a:t>2</a:t>
            </a:r>
            <a:r>
              <a:rPr lang="en-US" sz="3200" b="1" dirty="0" smtClean="0">
                <a:solidFill>
                  <a:schemeClr val="bg1"/>
                </a:solidFill>
                <a:latin typeface="Times New Roman" pitchFamily="18" charset="0"/>
                <a:ea typeface="Calibri"/>
                <a:cs typeface="Times New Roman" pitchFamily="18" charset="0"/>
              </a:rPr>
              <a:t>, </a:t>
            </a:r>
            <a:r>
              <a:rPr lang="en-US" sz="3200" b="1" dirty="0" err="1" smtClean="0">
                <a:solidFill>
                  <a:schemeClr val="bg1"/>
                </a:solidFill>
                <a:latin typeface="Times New Roman" pitchFamily="18" charset="0"/>
                <a:ea typeface="Calibri"/>
                <a:cs typeface="Times New Roman" pitchFamily="18" charset="0"/>
              </a:rPr>
              <a:t>N.Tekin</a:t>
            </a:r>
            <a:r>
              <a:rPr lang="en-US" sz="3200" b="1" dirty="0" smtClean="0">
                <a:solidFill>
                  <a:schemeClr val="bg1"/>
                </a:solidFill>
                <a:latin typeface="Times New Roman" pitchFamily="18" charset="0"/>
                <a:ea typeface="Calibri"/>
                <a:cs typeface="Times New Roman" pitchFamily="18" charset="0"/>
              </a:rPr>
              <a:t> </a:t>
            </a:r>
            <a:r>
              <a:rPr lang="en-US" sz="3200" b="1" baseline="30000" dirty="0" smtClean="0">
                <a:solidFill>
                  <a:schemeClr val="bg1"/>
                </a:solidFill>
                <a:latin typeface="Times New Roman" pitchFamily="18" charset="0"/>
                <a:ea typeface="Calibri"/>
                <a:cs typeface="Times New Roman" pitchFamily="18" charset="0"/>
              </a:rPr>
              <a:t>3</a:t>
            </a:r>
            <a:r>
              <a:rPr lang="en-US" sz="3200" b="1" dirty="0" smtClean="0">
                <a:solidFill>
                  <a:schemeClr val="bg1"/>
                </a:solidFill>
                <a:latin typeface="Times New Roman" pitchFamily="18" charset="0"/>
                <a:ea typeface="Calibri"/>
                <a:cs typeface="Times New Roman" pitchFamily="18" charset="0"/>
              </a:rPr>
              <a:t>, </a:t>
            </a:r>
            <a:r>
              <a:rPr lang="en-US" sz="3200" b="1" dirty="0" err="1" smtClean="0">
                <a:solidFill>
                  <a:schemeClr val="bg1"/>
                </a:solidFill>
                <a:latin typeface="Times New Roman" pitchFamily="18" charset="0"/>
                <a:ea typeface="Calibri"/>
                <a:cs typeface="Times New Roman" pitchFamily="18" charset="0"/>
              </a:rPr>
              <a:t>E.Tekin</a:t>
            </a:r>
            <a:r>
              <a:rPr lang="en-US" sz="3200" b="1" dirty="0" smtClean="0">
                <a:solidFill>
                  <a:schemeClr val="bg1"/>
                </a:solidFill>
                <a:latin typeface="Times New Roman" pitchFamily="18" charset="0"/>
                <a:ea typeface="Calibri"/>
                <a:cs typeface="Times New Roman" pitchFamily="18" charset="0"/>
              </a:rPr>
              <a:t> </a:t>
            </a:r>
            <a:r>
              <a:rPr lang="en-US" sz="3200" b="1" baseline="30000" dirty="0" smtClean="0">
                <a:solidFill>
                  <a:schemeClr val="bg1"/>
                </a:solidFill>
                <a:latin typeface="Times New Roman" pitchFamily="18" charset="0"/>
                <a:ea typeface="Calibri"/>
                <a:cs typeface="Times New Roman" pitchFamily="18" charset="0"/>
              </a:rPr>
              <a:t>3</a:t>
            </a:r>
            <a:r>
              <a:rPr lang="en-US" sz="3200" b="1" dirty="0" smtClean="0">
                <a:solidFill>
                  <a:schemeClr val="bg1"/>
                </a:solidFill>
                <a:latin typeface="Times New Roman" pitchFamily="18" charset="0"/>
                <a:ea typeface="Calibri"/>
                <a:cs typeface="Times New Roman" pitchFamily="18" charset="0"/>
              </a:rPr>
              <a:t>, </a:t>
            </a:r>
            <a:r>
              <a:rPr lang="tr-TR" sz="3200" b="1" dirty="0" smtClean="0">
                <a:solidFill>
                  <a:schemeClr val="bg1"/>
                </a:solidFill>
                <a:latin typeface="Times New Roman" pitchFamily="18" charset="0"/>
                <a:ea typeface="Calibri"/>
                <a:cs typeface="Times New Roman" pitchFamily="18" charset="0"/>
              </a:rPr>
              <a:t>Ö.F.karagöz</a:t>
            </a:r>
            <a:r>
              <a:rPr lang="tr-TR" sz="3200" b="1" baseline="30000" dirty="0" smtClean="0">
                <a:solidFill>
                  <a:schemeClr val="bg1"/>
                </a:solidFill>
                <a:latin typeface="Times New Roman" pitchFamily="18" charset="0"/>
                <a:ea typeface="Calibri"/>
                <a:cs typeface="Times New Roman" pitchFamily="18" charset="0"/>
              </a:rPr>
              <a:t>4 </a:t>
            </a:r>
            <a:r>
              <a:rPr lang="en-US" sz="3200" b="1" dirty="0" smtClean="0">
                <a:solidFill>
                  <a:schemeClr val="bg1"/>
                </a:solidFill>
                <a:latin typeface="Times New Roman" pitchFamily="18" charset="0"/>
                <a:ea typeface="Calibri"/>
                <a:cs typeface="Times New Roman" pitchFamily="18" charset="0"/>
              </a:rPr>
              <a:t>, A.yabaci</a:t>
            </a:r>
            <a:r>
              <a:rPr lang="en-US" sz="3200" b="1" baseline="30000" dirty="0" smtClean="0">
                <a:solidFill>
                  <a:schemeClr val="bg1"/>
                </a:solidFill>
                <a:latin typeface="Times New Roman" pitchFamily="18" charset="0"/>
                <a:ea typeface="Calibri"/>
                <a:cs typeface="Times New Roman" pitchFamily="18" charset="0"/>
              </a:rPr>
              <a:t>5</a:t>
            </a:r>
            <a:r>
              <a:rPr lang="en-US" sz="3200" b="1" dirty="0" smtClean="0">
                <a:solidFill>
                  <a:schemeClr val="bg1"/>
                </a:solidFill>
                <a:latin typeface="Times New Roman" pitchFamily="18" charset="0"/>
                <a:ea typeface="Calibri"/>
                <a:cs typeface="Times New Roman" pitchFamily="18" charset="0"/>
              </a:rPr>
              <a:t>.</a:t>
            </a:r>
          </a:p>
          <a:p>
            <a:pPr>
              <a:lnSpc>
                <a:spcPct val="115000"/>
              </a:lnSpc>
              <a:spcAft>
                <a:spcPts val="1000"/>
              </a:spcAft>
            </a:pPr>
            <a:endParaRPr lang="tr-TR" sz="3200" b="1" dirty="0" smtClean="0">
              <a:solidFill>
                <a:schemeClr val="bg1"/>
              </a:solidFill>
              <a:latin typeface="Times New Roman" panose="02020603050405020304" pitchFamily="18" charset="0"/>
              <a:cs typeface="Times New Roman" panose="02020603050405020304" pitchFamily="18" charset="0"/>
            </a:endParaRPr>
          </a:p>
          <a:p>
            <a:r>
              <a:rPr lang="en-US" sz="2800" b="1" dirty="0" err="1" smtClean="0">
                <a:solidFill>
                  <a:schemeClr val="bg1"/>
                </a:solidFill>
                <a:latin typeface="Times New Roman" panose="02020603050405020304" pitchFamily="18" charset="0"/>
                <a:cs typeface="Times New Roman" panose="02020603050405020304" pitchFamily="18" charset="0"/>
              </a:rPr>
              <a:t>Bezmialem</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Vakıf</a:t>
            </a:r>
            <a:r>
              <a:rPr lang="en-US" sz="2800" b="1" dirty="0" smtClean="0">
                <a:solidFill>
                  <a:schemeClr val="bg1"/>
                </a:solidFill>
                <a:latin typeface="Times New Roman" panose="02020603050405020304" pitchFamily="18" charset="0"/>
                <a:cs typeface="Times New Roman" panose="02020603050405020304" pitchFamily="18" charset="0"/>
              </a:rPr>
              <a:t> University, Faculty of Medicine, Istanbul, Turkey</a:t>
            </a:r>
            <a:endParaRPr lang="tr-TR" sz="2800" b="1" dirty="0">
              <a:solidFill>
                <a:schemeClr val="bg1"/>
              </a:solidFill>
              <a:latin typeface="Times New Roman" panose="02020603050405020304" pitchFamily="18" charset="0"/>
              <a:cs typeface="Times New Roman" panose="02020603050405020304" pitchFamily="18" charset="0"/>
            </a:endParaRPr>
          </a:p>
        </p:txBody>
      </p:sp>
      <p:sp>
        <p:nvSpPr>
          <p:cNvPr id="3" name="AutoShape 2" descr="blob:https://web.whatsapp.com/81926196-c785-4a94-b29c-02f31d8ad269"/>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4" descr="blob:https://web.whatsapp.com/81926196-c785-4a94-b29c-02f31d8ad269"/>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89" name="Metin kutusu 88"/>
          <p:cNvSpPr txBox="1"/>
          <p:nvPr/>
        </p:nvSpPr>
        <p:spPr>
          <a:xfrm>
            <a:off x="16238103" y="16232876"/>
            <a:ext cx="590198" cy="261610"/>
          </a:xfrm>
          <a:prstGeom prst="rect">
            <a:avLst/>
          </a:prstGeom>
          <a:noFill/>
        </p:spPr>
        <p:txBody>
          <a:bodyPr wrap="square" rtlCol="0">
            <a:spAutoFit/>
          </a:bodyPr>
          <a:lstStyle/>
          <a:p>
            <a:endParaRPr lang="tr-TR" sz="1050" dirty="0">
              <a:latin typeface="Times New Roman" panose="02020603050405020304" pitchFamily="18" charset="0"/>
              <a:cs typeface="Times New Roman" panose="02020603050405020304" pitchFamily="18" charset="0"/>
            </a:endParaRPr>
          </a:p>
        </p:txBody>
      </p:sp>
      <p:pic>
        <p:nvPicPr>
          <p:cNvPr id="20" name="Resim 2">
            <a:extLst>
              <a:ext uri="{FF2B5EF4-FFF2-40B4-BE49-F238E27FC236}">
                <a16:creationId xmlns="" xmlns:a16="http://schemas.microsoft.com/office/drawing/2014/main" id="{81A42AAE-DE5E-43EF-9114-7F48B414803D}"/>
              </a:ext>
            </a:extLst>
          </p:cNvPr>
          <p:cNvPicPr>
            <a:picLocks noChangeAspect="1"/>
          </p:cNvPicPr>
          <p:nvPr/>
        </p:nvPicPr>
        <p:blipFill>
          <a:blip r:embed="rId2"/>
          <a:stretch>
            <a:fillRect/>
          </a:stretch>
        </p:blipFill>
        <p:spPr>
          <a:xfrm>
            <a:off x="20682856" y="2043480"/>
            <a:ext cx="3321962" cy="1896830"/>
          </a:xfrm>
          <a:prstGeom prst="rect">
            <a:avLst/>
          </a:prstGeom>
        </p:spPr>
      </p:pic>
      <p:graphicFrame>
        <p:nvGraphicFramePr>
          <p:cNvPr id="22" name="Table 21"/>
          <p:cNvGraphicFramePr>
            <a:graphicFrameLocks noGrp="1"/>
          </p:cNvGraphicFramePr>
          <p:nvPr/>
        </p:nvGraphicFramePr>
        <p:xfrm>
          <a:off x="1735014" y="24126091"/>
          <a:ext cx="9519139" cy="6799385"/>
        </p:xfrm>
        <a:graphic>
          <a:graphicData uri="http://schemas.openxmlformats.org/drawingml/2006/table">
            <a:tbl>
              <a:tblPr/>
              <a:tblGrid>
                <a:gridCol w="3833795"/>
                <a:gridCol w="5685344"/>
              </a:tblGrid>
              <a:tr h="541784">
                <a:tc>
                  <a:txBody>
                    <a:bodyPr/>
                    <a:lstStyle/>
                    <a:p>
                      <a:pPr marL="0" marR="0" algn="just">
                        <a:lnSpc>
                          <a:spcPct val="150000"/>
                        </a:lnSpc>
                        <a:spcBef>
                          <a:spcPts val="0"/>
                        </a:spcBef>
                        <a:spcAft>
                          <a:spcPts val="0"/>
                        </a:spcAft>
                      </a:pPr>
                      <a:r>
                        <a:rPr lang="en-US" sz="1800" b="1" dirty="0">
                          <a:solidFill>
                            <a:srgbClr val="FFFFFF"/>
                          </a:solidFill>
                          <a:latin typeface="Times New Roman"/>
                          <a:ea typeface="Calibri"/>
                          <a:cs typeface="Arial"/>
                        </a:rPr>
                        <a:t>At diagnosis time</a:t>
                      </a:r>
                      <a:endParaRPr lang="en-US" sz="1800" dirty="0">
                        <a:latin typeface="Calibri"/>
                        <a:ea typeface="Calibri"/>
                        <a:cs typeface="Arial"/>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00000"/>
                    </a:solidFill>
                  </a:tcPr>
                </a:tc>
                <a:tc>
                  <a:txBody>
                    <a:bodyPr/>
                    <a:lstStyle/>
                    <a:p>
                      <a:pPr marL="0" marR="0" algn="just">
                        <a:lnSpc>
                          <a:spcPct val="150000"/>
                        </a:lnSpc>
                        <a:spcBef>
                          <a:spcPts val="0"/>
                        </a:spcBef>
                        <a:spcAft>
                          <a:spcPts val="0"/>
                        </a:spcAft>
                      </a:pPr>
                      <a:r>
                        <a:rPr lang="en-US" sz="1800" b="1" dirty="0">
                          <a:solidFill>
                            <a:srgbClr val="FFFFFF"/>
                          </a:solidFill>
                          <a:latin typeface="Times New Roman"/>
                          <a:ea typeface="Calibri"/>
                          <a:cs typeface="Arial"/>
                        </a:rPr>
                        <a:t>MEAN ± SD</a:t>
                      </a:r>
                      <a:endParaRPr lang="en-US" sz="1800" dirty="0">
                        <a:latin typeface="Calibri"/>
                        <a:ea typeface="Calibri"/>
                        <a:cs typeface="Arial"/>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00000"/>
                    </a:solidFill>
                  </a:tcPr>
                </a:tc>
              </a:tr>
              <a:tr h="948122">
                <a:tc>
                  <a:txBody>
                    <a:bodyPr/>
                    <a:lstStyle/>
                    <a:p>
                      <a:pPr marL="0" marR="0" algn="just">
                        <a:lnSpc>
                          <a:spcPct val="150000"/>
                        </a:lnSpc>
                        <a:spcBef>
                          <a:spcPts val="0"/>
                        </a:spcBef>
                        <a:spcAft>
                          <a:spcPts val="0"/>
                        </a:spcAft>
                      </a:pPr>
                      <a:r>
                        <a:rPr lang="en-US" sz="1800" b="1" dirty="0">
                          <a:solidFill>
                            <a:srgbClr val="FFFFFF"/>
                          </a:solidFill>
                          <a:latin typeface="Times New Roman"/>
                          <a:ea typeface="Calibri"/>
                          <a:cs typeface="Arial"/>
                        </a:rPr>
                        <a:t>Hemoglobin (g/</a:t>
                      </a:r>
                      <a:r>
                        <a:rPr lang="en-US" sz="1800" b="1" dirty="0" err="1">
                          <a:solidFill>
                            <a:srgbClr val="FFFFFF"/>
                          </a:solidFill>
                          <a:latin typeface="Times New Roman"/>
                          <a:ea typeface="Calibri"/>
                          <a:cs typeface="Arial"/>
                        </a:rPr>
                        <a:t>dL</a:t>
                      </a:r>
                      <a:r>
                        <a:rPr lang="en-US" sz="1800" b="1" dirty="0">
                          <a:solidFill>
                            <a:srgbClr val="FFFFFF"/>
                          </a:solidFill>
                          <a:latin typeface="Times New Roman"/>
                          <a:ea typeface="Calibri"/>
                          <a:cs typeface="Arial"/>
                        </a:rPr>
                        <a:t>)</a:t>
                      </a:r>
                      <a:endParaRPr lang="en-US" sz="1800" dirty="0">
                        <a:latin typeface="Calibri"/>
                        <a:ea typeface="Calibri"/>
                        <a:cs typeface="Arial"/>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C00000"/>
                    </a:solidFill>
                  </a:tcPr>
                </a:tc>
                <a:tc>
                  <a:txBody>
                    <a:bodyPr/>
                    <a:lstStyle/>
                    <a:p>
                      <a:pPr marL="0" marR="0" algn="just">
                        <a:lnSpc>
                          <a:spcPct val="150000"/>
                        </a:lnSpc>
                        <a:spcBef>
                          <a:spcPts val="0"/>
                        </a:spcBef>
                        <a:spcAft>
                          <a:spcPts val="0"/>
                        </a:spcAft>
                      </a:pPr>
                      <a:r>
                        <a:rPr lang="tr-TR" sz="1800" dirty="0">
                          <a:latin typeface="Times New Roman"/>
                          <a:ea typeface="Calibri"/>
                          <a:cs typeface="Arial"/>
                        </a:rPr>
                        <a:t>9.5 ± 2</a:t>
                      </a:r>
                      <a:endParaRPr lang="en-US" sz="1800" dirty="0">
                        <a:latin typeface="Calibri"/>
                        <a:ea typeface="Calibri"/>
                        <a:cs typeface="Arial"/>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r>
              <a:tr h="948122">
                <a:tc>
                  <a:txBody>
                    <a:bodyPr/>
                    <a:lstStyle/>
                    <a:p>
                      <a:pPr marL="0" marR="0" algn="just">
                        <a:lnSpc>
                          <a:spcPct val="150000"/>
                        </a:lnSpc>
                        <a:spcBef>
                          <a:spcPts val="0"/>
                        </a:spcBef>
                        <a:spcAft>
                          <a:spcPts val="0"/>
                        </a:spcAft>
                      </a:pPr>
                      <a:r>
                        <a:rPr lang="en-US" sz="1800" b="1" dirty="0">
                          <a:solidFill>
                            <a:srgbClr val="FFFFFF"/>
                          </a:solidFill>
                          <a:latin typeface="Times New Roman"/>
                          <a:ea typeface="Calibri"/>
                          <a:cs typeface="Arial"/>
                        </a:rPr>
                        <a:t>WBC (mm³)</a:t>
                      </a:r>
                      <a:endParaRPr lang="en-US" sz="1800" dirty="0">
                        <a:latin typeface="Calibri"/>
                        <a:ea typeface="Calibri"/>
                        <a:cs typeface="Arial"/>
                      </a:endParaRPr>
                    </a:p>
                  </a:txBody>
                  <a:tcPr marL="68580" marR="68580" marT="0" marB="0">
                    <a:lnL>
                      <a:noFill/>
                    </a:lnL>
                    <a:lnR>
                      <a:noFill/>
                    </a:lnR>
                    <a:lnT>
                      <a:noFill/>
                    </a:lnT>
                    <a:lnB>
                      <a:noFill/>
                    </a:lnB>
                    <a:solidFill>
                      <a:srgbClr val="C00000"/>
                    </a:solidFill>
                  </a:tcPr>
                </a:tc>
                <a:tc>
                  <a:txBody>
                    <a:bodyPr/>
                    <a:lstStyle/>
                    <a:p>
                      <a:pPr marL="0" marR="0" algn="just">
                        <a:lnSpc>
                          <a:spcPct val="150000"/>
                        </a:lnSpc>
                        <a:spcBef>
                          <a:spcPts val="0"/>
                        </a:spcBef>
                        <a:spcAft>
                          <a:spcPts val="0"/>
                        </a:spcAft>
                      </a:pPr>
                      <a:r>
                        <a:rPr lang="tr-TR" sz="1800" dirty="0">
                          <a:latin typeface="Times New Roman"/>
                          <a:ea typeface="Calibri"/>
                          <a:cs typeface="Arial"/>
                        </a:rPr>
                        <a:t>417.8 ± 2397</a:t>
                      </a:r>
                      <a:endParaRPr lang="en-US" sz="1800" dirty="0">
                        <a:latin typeface="Calibri"/>
                        <a:ea typeface="Calibri"/>
                        <a:cs typeface="Arial"/>
                      </a:endParaRPr>
                    </a:p>
                  </a:txBody>
                  <a:tcPr marL="68580" marR="68580" marT="0" marB="0">
                    <a:lnL>
                      <a:noFill/>
                    </a:lnL>
                    <a:lnR>
                      <a:noFill/>
                    </a:lnR>
                    <a:lnT>
                      <a:noFill/>
                    </a:lnT>
                    <a:lnB>
                      <a:noFill/>
                    </a:lnB>
                  </a:tcPr>
                </a:tc>
              </a:tr>
              <a:tr h="948122">
                <a:tc>
                  <a:txBody>
                    <a:bodyPr/>
                    <a:lstStyle/>
                    <a:p>
                      <a:pPr marL="0" marR="0" algn="just">
                        <a:lnSpc>
                          <a:spcPct val="150000"/>
                        </a:lnSpc>
                        <a:spcBef>
                          <a:spcPts val="0"/>
                        </a:spcBef>
                        <a:spcAft>
                          <a:spcPts val="0"/>
                        </a:spcAft>
                      </a:pPr>
                      <a:r>
                        <a:rPr lang="en-US" sz="1800" b="1" dirty="0" err="1">
                          <a:solidFill>
                            <a:srgbClr val="FFFFFF"/>
                          </a:solidFill>
                          <a:latin typeface="Times New Roman"/>
                          <a:ea typeface="Calibri"/>
                          <a:cs typeface="Arial"/>
                        </a:rPr>
                        <a:t>Thrombocyte</a:t>
                      </a:r>
                      <a:r>
                        <a:rPr lang="en-US" sz="1800" b="1" dirty="0">
                          <a:solidFill>
                            <a:srgbClr val="FFFFFF"/>
                          </a:solidFill>
                          <a:latin typeface="Times New Roman"/>
                          <a:ea typeface="Calibri"/>
                          <a:cs typeface="Arial"/>
                        </a:rPr>
                        <a:t> ( mm³)</a:t>
                      </a:r>
                      <a:endParaRPr lang="en-US" sz="1800" dirty="0">
                        <a:latin typeface="Calibri"/>
                        <a:ea typeface="Calibri"/>
                        <a:cs typeface="Arial"/>
                      </a:endParaRPr>
                    </a:p>
                  </a:txBody>
                  <a:tcPr marL="68580" marR="68580" marT="0" marB="0">
                    <a:lnL>
                      <a:noFill/>
                    </a:lnL>
                    <a:lnR>
                      <a:noFill/>
                    </a:lnR>
                    <a:lnT>
                      <a:noFill/>
                    </a:lnT>
                    <a:lnB>
                      <a:noFill/>
                    </a:lnB>
                    <a:solidFill>
                      <a:srgbClr val="C00000"/>
                    </a:solidFill>
                  </a:tcPr>
                </a:tc>
                <a:tc>
                  <a:txBody>
                    <a:bodyPr/>
                    <a:lstStyle/>
                    <a:p>
                      <a:pPr marL="0" marR="0" algn="just">
                        <a:lnSpc>
                          <a:spcPct val="150000"/>
                        </a:lnSpc>
                        <a:spcBef>
                          <a:spcPts val="0"/>
                        </a:spcBef>
                        <a:spcAft>
                          <a:spcPts val="0"/>
                        </a:spcAft>
                      </a:pPr>
                      <a:r>
                        <a:rPr lang="tr-TR" sz="1800" dirty="0">
                          <a:latin typeface="Times New Roman"/>
                          <a:ea typeface="Calibri"/>
                          <a:cs typeface="Arial"/>
                        </a:rPr>
                        <a:t>614777.7 ± 247645.7</a:t>
                      </a:r>
                      <a:endParaRPr lang="en-US" sz="1800" dirty="0">
                        <a:latin typeface="Calibri"/>
                        <a:ea typeface="Calibri"/>
                        <a:cs typeface="Arial"/>
                      </a:endParaRPr>
                    </a:p>
                  </a:txBody>
                  <a:tcPr marL="68580" marR="68580" marT="0" marB="0">
                    <a:lnL>
                      <a:noFill/>
                    </a:lnL>
                    <a:lnR>
                      <a:noFill/>
                    </a:lnR>
                    <a:lnT>
                      <a:noFill/>
                    </a:lnT>
                    <a:lnB>
                      <a:noFill/>
                    </a:lnB>
                    <a:solidFill>
                      <a:srgbClr val="D8D8D8"/>
                    </a:solidFill>
                  </a:tcPr>
                </a:tc>
              </a:tr>
              <a:tr h="595961">
                <a:tc>
                  <a:txBody>
                    <a:bodyPr/>
                    <a:lstStyle/>
                    <a:p>
                      <a:pPr marL="0" marR="0" algn="just">
                        <a:lnSpc>
                          <a:spcPct val="150000"/>
                        </a:lnSpc>
                        <a:spcBef>
                          <a:spcPts val="0"/>
                        </a:spcBef>
                        <a:spcAft>
                          <a:spcPts val="0"/>
                        </a:spcAft>
                      </a:pPr>
                      <a:r>
                        <a:rPr lang="en-US" sz="1800" b="1" dirty="0">
                          <a:solidFill>
                            <a:srgbClr val="FFFFFF"/>
                          </a:solidFill>
                          <a:latin typeface="Times New Roman"/>
                          <a:ea typeface="Calibri"/>
                          <a:cs typeface="Arial"/>
                        </a:rPr>
                        <a:t>CRP (mg/</a:t>
                      </a:r>
                      <a:r>
                        <a:rPr lang="en-US" sz="1800" b="1" dirty="0" err="1">
                          <a:solidFill>
                            <a:srgbClr val="FFFFFF"/>
                          </a:solidFill>
                          <a:latin typeface="Times New Roman"/>
                          <a:ea typeface="Calibri"/>
                          <a:cs typeface="Arial"/>
                        </a:rPr>
                        <a:t>dL</a:t>
                      </a:r>
                      <a:r>
                        <a:rPr lang="en-US" sz="1800" b="1" dirty="0">
                          <a:solidFill>
                            <a:srgbClr val="FFFFFF"/>
                          </a:solidFill>
                          <a:latin typeface="Times New Roman"/>
                          <a:ea typeface="Calibri"/>
                          <a:cs typeface="Arial"/>
                        </a:rPr>
                        <a:t>)</a:t>
                      </a:r>
                      <a:endParaRPr lang="en-US" sz="1800" dirty="0">
                        <a:latin typeface="Calibri"/>
                        <a:ea typeface="Calibri"/>
                        <a:cs typeface="Arial"/>
                      </a:endParaRPr>
                    </a:p>
                  </a:txBody>
                  <a:tcPr marL="68580" marR="68580" marT="0" marB="0">
                    <a:lnL>
                      <a:noFill/>
                    </a:lnL>
                    <a:lnR>
                      <a:noFill/>
                    </a:lnR>
                    <a:lnT>
                      <a:noFill/>
                    </a:lnT>
                    <a:lnB>
                      <a:noFill/>
                    </a:lnB>
                    <a:solidFill>
                      <a:srgbClr val="C00000"/>
                    </a:solidFill>
                  </a:tcPr>
                </a:tc>
                <a:tc>
                  <a:txBody>
                    <a:bodyPr/>
                    <a:lstStyle/>
                    <a:p>
                      <a:pPr marL="0" marR="0" algn="just">
                        <a:lnSpc>
                          <a:spcPct val="150000"/>
                        </a:lnSpc>
                        <a:spcBef>
                          <a:spcPts val="0"/>
                        </a:spcBef>
                        <a:spcAft>
                          <a:spcPts val="0"/>
                        </a:spcAft>
                      </a:pPr>
                      <a:r>
                        <a:rPr lang="tr-TR" sz="1800">
                          <a:latin typeface="Times New Roman"/>
                          <a:ea typeface="Calibri"/>
                          <a:cs typeface="Arial"/>
                        </a:rPr>
                        <a:t>53.3 ± 68</a:t>
                      </a:r>
                      <a:endParaRPr lang="en-US" sz="1800">
                        <a:latin typeface="Calibri"/>
                        <a:ea typeface="Calibri"/>
                        <a:cs typeface="Arial"/>
                      </a:endParaRPr>
                    </a:p>
                  </a:txBody>
                  <a:tcPr marL="68580" marR="68580" marT="0" marB="0">
                    <a:lnL>
                      <a:noFill/>
                    </a:lnL>
                    <a:lnR>
                      <a:noFill/>
                    </a:lnR>
                    <a:lnT>
                      <a:noFill/>
                    </a:lnT>
                    <a:lnB>
                      <a:noFill/>
                    </a:lnB>
                  </a:tcPr>
                </a:tc>
              </a:tr>
              <a:tr h="595961">
                <a:tc>
                  <a:txBody>
                    <a:bodyPr/>
                    <a:lstStyle/>
                    <a:p>
                      <a:pPr marL="0" marR="0" algn="just">
                        <a:lnSpc>
                          <a:spcPct val="150000"/>
                        </a:lnSpc>
                        <a:spcBef>
                          <a:spcPts val="0"/>
                        </a:spcBef>
                        <a:spcAft>
                          <a:spcPts val="0"/>
                        </a:spcAft>
                      </a:pPr>
                      <a:r>
                        <a:rPr lang="en-US" sz="1800" b="1" dirty="0">
                          <a:solidFill>
                            <a:srgbClr val="FFFFFF"/>
                          </a:solidFill>
                          <a:latin typeface="Times New Roman"/>
                          <a:ea typeface="Calibri"/>
                          <a:cs typeface="Arial"/>
                        </a:rPr>
                        <a:t>ESR</a:t>
                      </a:r>
                      <a:endParaRPr lang="en-US" sz="1800" dirty="0">
                        <a:latin typeface="Calibri"/>
                        <a:ea typeface="Calibri"/>
                        <a:cs typeface="Arial"/>
                      </a:endParaRPr>
                    </a:p>
                  </a:txBody>
                  <a:tcPr marL="68580" marR="68580" marT="0" marB="0">
                    <a:lnL>
                      <a:noFill/>
                    </a:lnL>
                    <a:lnR>
                      <a:noFill/>
                    </a:lnR>
                    <a:lnT>
                      <a:noFill/>
                    </a:lnT>
                    <a:lnB>
                      <a:noFill/>
                    </a:lnB>
                    <a:solidFill>
                      <a:srgbClr val="C00000"/>
                    </a:solidFill>
                  </a:tcPr>
                </a:tc>
                <a:tc>
                  <a:txBody>
                    <a:bodyPr/>
                    <a:lstStyle/>
                    <a:p>
                      <a:pPr marL="0" marR="0" algn="just">
                        <a:lnSpc>
                          <a:spcPct val="150000"/>
                        </a:lnSpc>
                        <a:spcBef>
                          <a:spcPts val="0"/>
                        </a:spcBef>
                        <a:spcAft>
                          <a:spcPts val="0"/>
                        </a:spcAft>
                      </a:pPr>
                      <a:r>
                        <a:rPr lang="tr-TR" sz="1800">
                          <a:latin typeface="Times New Roman"/>
                          <a:ea typeface="Calibri"/>
                          <a:cs typeface="Arial"/>
                        </a:rPr>
                        <a:t>81.18 ±31.9</a:t>
                      </a:r>
                      <a:endParaRPr lang="en-US" sz="1800">
                        <a:latin typeface="Calibri"/>
                        <a:ea typeface="Calibri"/>
                        <a:cs typeface="Arial"/>
                      </a:endParaRPr>
                    </a:p>
                  </a:txBody>
                  <a:tcPr marL="68580" marR="68580" marT="0" marB="0">
                    <a:lnL>
                      <a:noFill/>
                    </a:lnL>
                    <a:lnR>
                      <a:noFill/>
                    </a:lnR>
                    <a:lnT>
                      <a:noFill/>
                    </a:lnT>
                    <a:lnB>
                      <a:noFill/>
                    </a:lnB>
                    <a:solidFill>
                      <a:srgbClr val="D8D8D8"/>
                    </a:solidFill>
                  </a:tcPr>
                </a:tc>
              </a:tr>
              <a:tr h="541784">
                <a:tc>
                  <a:txBody>
                    <a:bodyPr/>
                    <a:lstStyle/>
                    <a:p>
                      <a:pPr marL="0" marR="0" algn="just">
                        <a:lnSpc>
                          <a:spcPct val="150000"/>
                        </a:lnSpc>
                        <a:spcBef>
                          <a:spcPts val="0"/>
                        </a:spcBef>
                        <a:spcAft>
                          <a:spcPts val="0"/>
                        </a:spcAft>
                      </a:pPr>
                      <a:r>
                        <a:rPr lang="tr-TR" sz="1800" b="1" dirty="0">
                          <a:solidFill>
                            <a:srgbClr val="FFFFFF"/>
                          </a:solidFill>
                          <a:latin typeface="Times New Roman"/>
                          <a:ea typeface="Calibri"/>
                          <a:cs typeface="Arial"/>
                        </a:rPr>
                        <a:t>AST</a:t>
                      </a:r>
                      <a:endParaRPr lang="en-US" sz="1800" dirty="0">
                        <a:latin typeface="Calibri"/>
                        <a:ea typeface="Calibri"/>
                        <a:cs typeface="Arial"/>
                      </a:endParaRPr>
                    </a:p>
                  </a:txBody>
                  <a:tcPr marL="68580" marR="68580" marT="0" marB="0">
                    <a:lnL>
                      <a:noFill/>
                    </a:lnL>
                    <a:lnR>
                      <a:noFill/>
                    </a:lnR>
                    <a:lnT>
                      <a:noFill/>
                    </a:lnT>
                    <a:lnB>
                      <a:noFill/>
                    </a:lnB>
                    <a:solidFill>
                      <a:srgbClr val="C00000"/>
                    </a:solidFill>
                  </a:tcPr>
                </a:tc>
                <a:tc>
                  <a:txBody>
                    <a:bodyPr/>
                    <a:lstStyle/>
                    <a:p>
                      <a:pPr marL="0" marR="0" algn="just">
                        <a:lnSpc>
                          <a:spcPct val="150000"/>
                        </a:lnSpc>
                        <a:spcBef>
                          <a:spcPts val="0"/>
                        </a:spcBef>
                        <a:spcAft>
                          <a:spcPts val="0"/>
                        </a:spcAft>
                      </a:pPr>
                      <a:r>
                        <a:rPr lang="tr-TR" sz="1800">
                          <a:latin typeface="Times New Roman"/>
                          <a:ea typeface="Calibri"/>
                          <a:cs typeface="Arial"/>
                        </a:rPr>
                        <a:t>80.7 ± 83.5</a:t>
                      </a:r>
                      <a:endParaRPr lang="en-US" sz="1800">
                        <a:latin typeface="Calibri"/>
                        <a:ea typeface="Calibri"/>
                        <a:cs typeface="Arial"/>
                      </a:endParaRPr>
                    </a:p>
                  </a:txBody>
                  <a:tcPr marL="68580" marR="68580" marT="0" marB="0">
                    <a:lnL>
                      <a:noFill/>
                    </a:lnL>
                    <a:lnR>
                      <a:noFill/>
                    </a:lnR>
                    <a:lnT>
                      <a:noFill/>
                    </a:lnT>
                    <a:lnB>
                      <a:noFill/>
                    </a:lnB>
                  </a:tcPr>
                </a:tc>
              </a:tr>
              <a:tr h="595961">
                <a:tc>
                  <a:txBody>
                    <a:bodyPr/>
                    <a:lstStyle/>
                    <a:p>
                      <a:pPr marL="0" marR="0" algn="just">
                        <a:lnSpc>
                          <a:spcPct val="150000"/>
                        </a:lnSpc>
                        <a:spcBef>
                          <a:spcPts val="0"/>
                        </a:spcBef>
                        <a:spcAft>
                          <a:spcPts val="0"/>
                        </a:spcAft>
                      </a:pPr>
                      <a:r>
                        <a:rPr lang="tr-TR" sz="1800" b="1" dirty="0">
                          <a:solidFill>
                            <a:srgbClr val="FFFFFF"/>
                          </a:solidFill>
                          <a:latin typeface="Times New Roman"/>
                          <a:ea typeface="Calibri"/>
                          <a:cs typeface="Arial"/>
                        </a:rPr>
                        <a:t>ALT</a:t>
                      </a:r>
                      <a:endParaRPr lang="en-US" sz="1800" dirty="0">
                        <a:latin typeface="Calibri"/>
                        <a:ea typeface="Calibri"/>
                        <a:cs typeface="Arial"/>
                      </a:endParaRPr>
                    </a:p>
                  </a:txBody>
                  <a:tcPr marL="68580" marR="68580" marT="0" marB="0">
                    <a:lnL>
                      <a:noFill/>
                    </a:lnL>
                    <a:lnR>
                      <a:noFill/>
                    </a:lnR>
                    <a:lnT>
                      <a:noFill/>
                    </a:lnT>
                    <a:lnB>
                      <a:noFill/>
                    </a:lnB>
                    <a:solidFill>
                      <a:srgbClr val="C00000"/>
                    </a:solidFill>
                  </a:tcPr>
                </a:tc>
                <a:tc>
                  <a:txBody>
                    <a:bodyPr/>
                    <a:lstStyle/>
                    <a:p>
                      <a:pPr marL="0" marR="0" algn="just">
                        <a:lnSpc>
                          <a:spcPct val="150000"/>
                        </a:lnSpc>
                        <a:spcBef>
                          <a:spcPts val="0"/>
                        </a:spcBef>
                        <a:spcAft>
                          <a:spcPts val="0"/>
                        </a:spcAft>
                      </a:pPr>
                      <a:r>
                        <a:rPr lang="tr-TR" sz="1800">
                          <a:latin typeface="Times New Roman"/>
                          <a:ea typeface="Calibri"/>
                          <a:cs typeface="Arial"/>
                        </a:rPr>
                        <a:t>53.5 ± 126.5</a:t>
                      </a:r>
                      <a:endParaRPr lang="en-US" sz="1800">
                        <a:latin typeface="Calibri"/>
                        <a:ea typeface="Calibri"/>
                        <a:cs typeface="Arial"/>
                      </a:endParaRPr>
                    </a:p>
                  </a:txBody>
                  <a:tcPr marL="68580" marR="68580" marT="0" marB="0">
                    <a:lnL>
                      <a:noFill/>
                    </a:lnL>
                    <a:lnR>
                      <a:noFill/>
                    </a:lnR>
                    <a:lnT>
                      <a:noFill/>
                    </a:lnT>
                    <a:lnB>
                      <a:noFill/>
                    </a:lnB>
                    <a:solidFill>
                      <a:srgbClr val="D8D8D8"/>
                    </a:solidFill>
                  </a:tcPr>
                </a:tc>
              </a:tr>
              <a:tr h="541784">
                <a:tc>
                  <a:txBody>
                    <a:bodyPr/>
                    <a:lstStyle/>
                    <a:p>
                      <a:pPr marL="0" marR="0" algn="just">
                        <a:lnSpc>
                          <a:spcPct val="150000"/>
                        </a:lnSpc>
                        <a:spcBef>
                          <a:spcPts val="0"/>
                        </a:spcBef>
                        <a:spcAft>
                          <a:spcPts val="0"/>
                        </a:spcAft>
                      </a:pPr>
                      <a:r>
                        <a:rPr lang="tr-TR" sz="1800" b="1" dirty="0">
                          <a:solidFill>
                            <a:srgbClr val="FFFFFF"/>
                          </a:solidFill>
                          <a:latin typeface="Times New Roman"/>
                          <a:ea typeface="Calibri"/>
                          <a:cs typeface="Arial"/>
                        </a:rPr>
                        <a:t>Na</a:t>
                      </a:r>
                      <a:endParaRPr lang="en-US" sz="1800" dirty="0">
                        <a:latin typeface="Calibri"/>
                        <a:ea typeface="Calibri"/>
                        <a:cs typeface="Arial"/>
                      </a:endParaRPr>
                    </a:p>
                  </a:txBody>
                  <a:tcPr marL="68580" marR="68580" marT="0" marB="0">
                    <a:lnL>
                      <a:noFill/>
                    </a:lnL>
                    <a:lnR>
                      <a:noFill/>
                    </a:lnR>
                    <a:lnT>
                      <a:noFill/>
                    </a:lnT>
                    <a:lnB>
                      <a:noFill/>
                    </a:lnB>
                    <a:solidFill>
                      <a:srgbClr val="C00000"/>
                    </a:solidFill>
                  </a:tcPr>
                </a:tc>
                <a:tc>
                  <a:txBody>
                    <a:bodyPr/>
                    <a:lstStyle/>
                    <a:p>
                      <a:pPr marL="0" marR="0" algn="just">
                        <a:lnSpc>
                          <a:spcPct val="150000"/>
                        </a:lnSpc>
                        <a:spcBef>
                          <a:spcPts val="0"/>
                        </a:spcBef>
                        <a:spcAft>
                          <a:spcPts val="0"/>
                        </a:spcAft>
                      </a:pPr>
                      <a:r>
                        <a:rPr lang="tr-TR" sz="1800">
                          <a:latin typeface="Times New Roman"/>
                          <a:ea typeface="Calibri"/>
                          <a:cs typeface="Arial"/>
                        </a:rPr>
                        <a:t>134.1 ± 4.7</a:t>
                      </a:r>
                      <a:endParaRPr lang="en-US" sz="1800">
                        <a:latin typeface="Calibri"/>
                        <a:ea typeface="Calibri"/>
                        <a:cs typeface="Arial"/>
                      </a:endParaRPr>
                    </a:p>
                  </a:txBody>
                  <a:tcPr marL="68580" marR="68580" marT="0" marB="0">
                    <a:lnL>
                      <a:noFill/>
                    </a:lnL>
                    <a:lnR>
                      <a:noFill/>
                    </a:lnR>
                    <a:lnT>
                      <a:noFill/>
                    </a:lnT>
                    <a:lnB>
                      <a:noFill/>
                    </a:lnB>
                  </a:tcPr>
                </a:tc>
              </a:tr>
              <a:tr h="541784">
                <a:tc>
                  <a:txBody>
                    <a:bodyPr/>
                    <a:lstStyle/>
                    <a:p>
                      <a:pPr marL="0" marR="0" algn="just">
                        <a:lnSpc>
                          <a:spcPct val="150000"/>
                        </a:lnSpc>
                        <a:spcBef>
                          <a:spcPts val="0"/>
                        </a:spcBef>
                        <a:spcAft>
                          <a:spcPts val="0"/>
                        </a:spcAft>
                      </a:pPr>
                      <a:r>
                        <a:rPr lang="tr-TR" sz="1800" b="1" dirty="0" smtClean="0">
                          <a:solidFill>
                            <a:srgbClr val="FFFFFF"/>
                          </a:solidFill>
                          <a:latin typeface="Times New Roman"/>
                          <a:ea typeface="Calibri"/>
                          <a:cs typeface="Arial"/>
                        </a:rPr>
                        <a:t>Albumin</a:t>
                      </a:r>
                      <a:endParaRPr lang="en-US" sz="1800" dirty="0">
                        <a:latin typeface="Calibri"/>
                        <a:ea typeface="Calibri"/>
                        <a:cs typeface="Arial"/>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C00000"/>
                    </a:solidFill>
                  </a:tcPr>
                </a:tc>
                <a:tc>
                  <a:txBody>
                    <a:bodyPr/>
                    <a:lstStyle/>
                    <a:p>
                      <a:pPr marL="0" marR="0" algn="just">
                        <a:lnSpc>
                          <a:spcPct val="150000"/>
                        </a:lnSpc>
                        <a:spcBef>
                          <a:spcPts val="0"/>
                        </a:spcBef>
                        <a:spcAft>
                          <a:spcPts val="0"/>
                        </a:spcAft>
                      </a:pPr>
                      <a:r>
                        <a:rPr lang="tr-TR" sz="1800" dirty="0">
                          <a:latin typeface="Times New Roman"/>
                          <a:ea typeface="Calibri"/>
                          <a:cs typeface="Arial"/>
                        </a:rPr>
                        <a:t>3.16 ± 0.9</a:t>
                      </a:r>
                      <a:endParaRPr lang="en-US" sz="1800" dirty="0">
                        <a:latin typeface="Calibri"/>
                        <a:ea typeface="Calibri"/>
                        <a:cs typeface="Arial"/>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r>
            </a:tbl>
          </a:graphicData>
        </a:graphic>
      </p:graphicFrame>
      <p:graphicFrame>
        <p:nvGraphicFramePr>
          <p:cNvPr id="24" name="Chart 23"/>
          <p:cNvGraphicFramePr/>
          <p:nvPr/>
        </p:nvGraphicFramePr>
        <p:xfrm>
          <a:off x="13293970" y="5275385"/>
          <a:ext cx="10363199" cy="6095999"/>
        </p:xfrm>
        <a:graphic>
          <a:graphicData uri="http://schemas.openxmlformats.org/drawingml/2006/chart">
            <c:chart xmlns:c="http://schemas.openxmlformats.org/drawingml/2006/chart" xmlns:r="http://schemas.openxmlformats.org/officeDocument/2006/relationships" r:id="rId3"/>
          </a:graphicData>
        </a:graphic>
      </p:graphicFrame>
      <p:pic>
        <p:nvPicPr>
          <p:cNvPr id="25" name="Picture 3" descr="C:\Users\yahya alharach\Desktop\Bİlmselik\rapor ibrahim\Kawasaki-Disease.jpg"/>
          <p:cNvPicPr>
            <a:picLocks noChangeAspect="1" noChangeArrowheads="1"/>
          </p:cNvPicPr>
          <p:nvPr/>
        </p:nvPicPr>
        <p:blipFill>
          <a:blip r:embed="rId4" cstate="print"/>
          <a:srcRect/>
          <a:stretch>
            <a:fillRect/>
          </a:stretch>
        </p:blipFill>
        <p:spPr bwMode="auto">
          <a:xfrm>
            <a:off x="3259016" y="11699632"/>
            <a:ext cx="6447692" cy="6447691"/>
          </a:xfrm>
          <a:prstGeom prst="rect">
            <a:avLst/>
          </a:prstGeom>
          <a:noFill/>
          <a:ln>
            <a:solidFill>
              <a:srgbClr val="C00000"/>
            </a:solidFill>
          </a:ln>
        </p:spPr>
      </p:pic>
    </p:spTree>
    <p:extLst>
      <p:ext uri="{BB962C8B-B14F-4D97-AF65-F5344CB8AC3E}">
        <p14:creationId xmlns:p14="http://schemas.microsoft.com/office/powerpoint/2010/main" xmlns="" val="1010140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{392AC633-97F4-A84D-955A-4BE322FACEE8}tf16401369</Template>
  <TotalTime>664</TotalTime>
  <Words>946</Words>
  <Application>Microsoft Office PowerPoint</Application>
  <PresentationFormat>Custom</PresentationFormat>
  <Paragraphs>110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Teması</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Beyza Kuyumcu</dc:creator>
  <cp:lastModifiedBy>yahya alharach</cp:lastModifiedBy>
  <cp:revision>68</cp:revision>
  <dcterms:created xsi:type="dcterms:W3CDTF">2019-03-11T22:33:48Z</dcterms:created>
  <dcterms:modified xsi:type="dcterms:W3CDTF">2021-05-30T09:50:45Z</dcterms:modified>
</cp:coreProperties>
</file>